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56"/>
  </p:handoutMasterIdLst>
  <p:sldIdLst>
    <p:sldId id="256" r:id="rId3"/>
    <p:sldId id="756" r:id="rId5"/>
    <p:sldId id="688" r:id="rId6"/>
    <p:sldId id="843" r:id="rId7"/>
    <p:sldId id="820" r:id="rId8"/>
    <p:sldId id="862" r:id="rId9"/>
    <p:sldId id="863" r:id="rId10"/>
    <p:sldId id="864" r:id="rId11"/>
    <p:sldId id="867" r:id="rId12"/>
    <p:sldId id="866" r:id="rId13"/>
    <p:sldId id="865" r:id="rId14"/>
    <p:sldId id="868" r:id="rId15"/>
    <p:sldId id="822" r:id="rId16"/>
    <p:sldId id="823" r:id="rId17"/>
    <p:sldId id="824" r:id="rId18"/>
    <p:sldId id="844" r:id="rId19"/>
    <p:sldId id="827" r:id="rId20"/>
    <p:sldId id="838" r:id="rId21"/>
    <p:sldId id="850" r:id="rId22"/>
    <p:sldId id="851" r:id="rId23"/>
    <p:sldId id="828" r:id="rId24"/>
    <p:sldId id="830" r:id="rId25"/>
    <p:sldId id="831" r:id="rId26"/>
    <p:sldId id="833" r:id="rId27"/>
    <p:sldId id="854" r:id="rId28"/>
    <p:sldId id="852" r:id="rId29"/>
    <p:sldId id="853" r:id="rId30"/>
    <p:sldId id="855" r:id="rId31"/>
    <p:sldId id="856" r:id="rId32"/>
    <p:sldId id="861" r:id="rId33"/>
    <p:sldId id="857" r:id="rId34"/>
    <p:sldId id="858" r:id="rId35"/>
    <p:sldId id="859" r:id="rId36"/>
    <p:sldId id="860" r:id="rId37"/>
    <p:sldId id="837" r:id="rId38"/>
    <p:sldId id="836" r:id="rId39"/>
    <p:sldId id="869" r:id="rId40"/>
    <p:sldId id="870" r:id="rId41"/>
    <p:sldId id="871" r:id="rId42"/>
    <p:sldId id="832" r:id="rId43"/>
    <p:sldId id="849" r:id="rId44"/>
    <p:sldId id="835" r:id="rId45"/>
    <p:sldId id="839" r:id="rId46"/>
    <p:sldId id="840" r:id="rId47"/>
    <p:sldId id="834" r:id="rId48"/>
    <p:sldId id="819" r:id="rId49"/>
    <p:sldId id="768" r:id="rId50"/>
    <p:sldId id="769" r:id="rId51"/>
    <p:sldId id="738" r:id="rId52"/>
    <p:sldId id="772" r:id="rId53"/>
    <p:sldId id="746" r:id="rId54"/>
    <p:sldId id="26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1518"/>
    <a:srgbClr val="B31115"/>
    <a:srgbClr val="E4E4E4"/>
    <a:srgbClr val="E51C2C"/>
    <a:srgbClr val="FF2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93917" autoAdjust="0"/>
  </p:normalViewPr>
  <p:slideViewPr>
    <p:cSldViewPr snapToGrid="0" snapToObjects="1">
      <p:cViewPr varScale="1">
        <p:scale>
          <a:sx n="135" d="100"/>
          <a:sy n="135" d="100"/>
        </p:scale>
        <p:origin x="7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49.xml"/><Relationship Id="rId8" Type="http://schemas.openxmlformats.org/officeDocument/2006/relationships/slide" Target="slides/slide12.xml"/><Relationship Id="rId7" Type="http://schemas.openxmlformats.org/officeDocument/2006/relationships/slide" Target="slides/slide11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Relationship Id="rId3" Type="http://schemas.openxmlformats.org/officeDocument/2006/relationships/slide" Target="slides/slide7.xml"/><Relationship Id="rId2" Type="http://schemas.openxmlformats.org/officeDocument/2006/relationships/slide" Target="slides/slide6.xml"/><Relationship Id="rId10" Type="http://schemas.openxmlformats.org/officeDocument/2006/relationships/slide" Target="slides/slide50.xml"/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BDA07-1E6F-5142-9E8F-2D20CE2044E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首先，自我介绍一下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分布式事务监控列表，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今天的内容主要包括四个方面，先讲一下前面三部分，然后演示下失败事务问题排查，如果大家有兴趣的话，我们再对</a:t>
            </a:r>
            <a:r>
              <a:rPr kumimoji="1" lang="en-US" altLang="zh-CN" dirty="0"/>
              <a:t>YTS</a:t>
            </a:r>
            <a:r>
              <a:rPr kumimoji="1" lang="zh-CN" altLang="en-US" dirty="0"/>
              <a:t>技术实现细节深入讨论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、执行规则或服务端接口执行时，已开启事务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、业务要确保回滚逻辑正确性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、导致本地事务回滚的异常需要抛出来，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事务管理器可以配置引起事务回滚的异常，最好保持一致吧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IRIS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需要调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的服务，只能把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相应的服务转化为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IRIS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服务接口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解决业务痛点：业务幂等，业务并发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第一部分，看看</a:t>
            </a:r>
            <a:r>
              <a:rPr kumimoji="1" lang="en-US" altLang="zh-CN" dirty="0"/>
              <a:t>YTS</a:t>
            </a:r>
            <a:r>
              <a:rPr kumimoji="1" lang="zh-CN" altLang="en-US" dirty="0"/>
              <a:t>的解决的典型场景及功能架构，了解</a:t>
            </a:r>
            <a:r>
              <a:rPr kumimoji="1" lang="en-US" altLang="zh-CN" dirty="0"/>
              <a:t>YTS</a:t>
            </a:r>
            <a:r>
              <a:rPr kumimoji="1" lang="zh-CN" altLang="en-US" dirty="0"/>
              <a:t>大致工作过程，及容错如何处理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这是销售出库单保存动作，</a:t>
            </a:r>
            <a:r>
              <a:rPr lang="en-US" altLang="zh-CN" dirty="0" err="1"/>
              <a:t>YonBIP</a:t>
            </a:r>
            <a:r>
              <a:rPr lang="zh-CN" altLang="en-US" dirty="0"/>
              <a:t>分布式事务典型场景，</a:t>
            </a:r>
            <a:r>
              <a:rPr lang="en-US" altLang="zh-CN" dirty="0"/>
              <a:t>  </a:t>
            </a:r>
            <a:endParaRPr lang="en-US" altLang="zh-CN" dirty="0"/>
          </a:p>
          <a:p>
            <a:r>
              <a:rPr lang="zh-CN" altLang="en-US" dirty="0"/>
              <a:t>前端触发一个</a:t>
            </a:r>
            <a:r>
              <a:rPr lang="en-US" altLang="zh-CN" dirty="0"/>
              <a:t>action</a:t>
            </a:r>
            <a:r>
              <a:rPr lang="zh-CN" altLang="en-US" dirty="0"/>
              <a:t>，一个</a:t>
            </a:r>
            <a:r>
              <a:rPr lang="en-US" altLang="zh-CN" dirty="0"/>
              <a:t>action</a:t>
            </a:r>
            <a:r>
              <a:rPr lang="zh-CN" altLang="en-US" dirty="0"/>
              <a:t>具体包含有什么业务逻辑是通过规则进行编排，由规则引擎运行时执行</a:t>
            </a:r>
            <a:endParaRPr lang="en-US" altLang="zh-CN" dirty="0"/>
          </a:p>
          <a:p>
            <a:r>
              <a:rPr lang="zh-CN" altLang="en-US" dirty="0"/>
              <a:t>本地规则调用异常</a:t>
            </a:r>
            <a:endParaRPr lang="en-US" altLang="zh-CN" dirty="0"/>
          </a:p>
          <a:p>
            <a:r>
              <a:rPr lang="zh-CN" altLang="en-US" dirty="0"/>
              <a:t>远程规则异常执行前异常，执行后异常</a:t>
            </a:r>
            <a:endParaRPr lang="en-US" altLang="zh-CN" dirty="0"/>
          </a:p>
          <a:p>
            <a:r>
              <a:rPr lang="zh-CN" altLang="en-US" dirty="0"/>
              <a:t>调用方远程规则之后异常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强调一下：除此之外，还有哪些场景需要分布式事务？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上面我们交代了分布式事务场景，如果没有分布式事务，会造成数据不一致，影响很大，那如何来解决呢？那就是</a:t>
            </a:r>
            <a:r>
              <a:rPr lang="en-US" altLang="zh-CN" dirty="0"/>
              <a:t>YTS</a:t>
            </a:r>
            <a:r>
              <a:rPr lang="zh-CN" altLang="en-US" dirty="0"/>
              <a:t>，旨在提供分布式事务解决方案，根据不同场景适用不同模式，</a:t>
            </a:r>
            <a:endParaRPr lang="en-US" altLang="zh-CN" dirty="0"/>
          </a:p>
          <a:p>
            <a:r>
              <a:rPr lang="zh-CN" altLang="en-US" dirty="0"/>
              <a:t>目前已发布版本支持标准</a:t>
            </a:r>
            <a:r>
              <a:rPr lang="en-US" altLang="zh-CN" dirty="0"/>
              <a:t>Sagas</a:t>
            </a:r>
            <a:r>
              <a:rPr lang="zh-CN" altLang="en-US" dirty="0"/>
              <a:t>模式。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这事</a:t>
            </a:r>
            <a:r>
              <a:rPr lang="en-US" altLang="zh-CN" dirty="0"/>
              <a:t>YTS</a:t>
            </a:r>
            <a:r>
              <a:rPr lang="zh-CN" altLang="en-US" dirty="0"/>
              <a:t>的功能架构，底层有</a:t>
            </a:r>
            <a:r>
              <a:rPr lang="en-US" altLang="zh-CN" dirty="0" err="1"/>
              <a:t>Uap</a:t>
            </a:r>
            <a:r>
              <a:rPr lang="zh-CN" altLang="en-US" dirty="0"/>
              <a:t>中间件、</a:t>
            </a:r>
            <a:r>
              <a:rPr lang="en-US" altLang="zh-CN" dirty="0"/>
              <a:t>Spring</a:t>
            </a:r>
            <a:r>
              <a:rPr lang="zh-CN" altLang="en-US" dirty="0"/>
              <a:t>框架、微服务相关基础技术组件和服务支撑。</a:t>
            </a:r>
            <a:endParaRPr lang="en-US" altLang="zh-CN" dirty="0"/>
          </a:p>
          <a:p>
            <a:r>
              <a:rPr lang="zh-CN" altLang="en-US" dirty="0"/>
              <a:t>底层之上是</a:t>
            </a:r>
            <a:r>
              <a:rPr lang="en-US" altLang="zh-CN" dirty="0"/>
              <a:t>YTS</a:t>
            </a:r>
            <a:r>
              <a:rPr lang="zh-CN" altLang="en-US" dirty="0"/>
              <a:t>框架层，主要包括了事务管理器、定时任务及</a:t>
            </a:r>
            <a:r>
              <a:rPr lang="en-US" altLang="zh-CN" dirty="0"/>
              <a:t>YTS</a:t>
            </a:r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事务协调器基于 分布式，作为一个模块使用，事务管理器负责事务边界、模式及事务协调处理，</a:t>
            </a:r>
            <a:r>
              <a:rPr lang="en-US" altLang="zh-CN" dirty="0"/>
              <a:t>YTS</a:t>
            </a:r>
            <a:r>
              <a:rPr lang="zh-CN" altLang="en-US" dirty="0"/>
              <a:t>日志则负责分布式事务日志及调用关系持久化，定时任务也是</a:t>
            </a:r>
            <a:r>
              <a:rPr lang="en-US" altLang="zh-CN" dirty="0"/>
              <a:t>YTS</a:t>
            </a:r>
            <a:r>
              <a:rPr lang="zh-CN" altLang="en-US" dirty="0"/>
              <a:t>框架不可获取的一部分</a:t>
            </a:r>
            <a:endParaRPr lang="en-US" altLang="zh-CN" dirty="0"/>
          </a:p>
          <a:p>
            <a:r>
              <a:rPr lang="zh-CN" altLang="en-US" dirty="0"/>
              <a:t>在一个事务中，只有根节点事务协调器会工作，负责全局事务失败时，发起回滚，成功时根据模式是否决定第二阶段提交，事务管理器会在每个事务节点负责事务的开启加入</a:t>
            </a:r>
            <a:endParaRPr lang="en-US" altLang="zh-CN" dirty="0"/>
          </a:p>
          <a:p>
            <a:r>
              <a:rPr lang="en-US" altLang="zh-CN" dirty="0"/>
              <a:t>MDD</a:t>
            </a:r>
            <a:r>
              <a:rPr lang="zh-CN" altLang="en-US" dirty="0"/>
              <a:t>运行时负责</a:t>
            </a:r>
            <a:r>
              <a:rPr lang="en-US" altLang="zh-CN" dirty="0" err="1"/>
              <a:t>mdd</a:t>
            </a:r>
            <a:r>
              <a:rPr lang="zh-CN" altLang="en-US" dirty="0"/>
              <a:t>框架的事务上下文传递</a:t>
            </a:r>
            <a:endParaRPr lang="en-US" altLang="zh-CN" dirty="0"/>
          </a:p>
          <a:p>
            <a:r>
              <a:rPr lang="en-US" altLang="zh-CN" dirty="0"/>
              <a:t>Iris</a:t>
            </a:r>
            <a:r>
              <a:rPr lang="zh-CN" altLang="en-US" dirty="0"/>
              <a:t>负责服务的事务上下文传递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暂不支持，主要是解决 与第三方</a:t>
            </a:r>
            <a:r>
              <a:rPr lang="en-US" altLang="zh-CN" dirty="0" err="1"/>
              <a:t>isv</a:t>
            </a:r>
            <a:r>
              <a:rPr lang="zh-CN" altLang="en-US" dirty="0"/>
              <a:t>服务于共有云服务之间通过</a:t>
            </a:r>
            <a:r>
              <a:rPr lang="en-US" altLang="zh-CN" dirty="0" err="1"/>
              <a:t>ipaas</a:t>
            </a:r>
            <a:r>
              <a:rPr lang="zh-CN" altLang="en-US" dirty="0"/>
              <a:t>接入的分布式事务问题，包括权限、事务上下文传递等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3883-95FE-424A-BEFA-BCC7760301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" y="0"/>
            <a:ext cx="12200082" cy="6859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1109899" y="296863"/>
            <a:ext cx="639189" cy="4164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54" t="9088" r="5432" b="279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9899" y="296863"/>
            <a:ext cx="639189" cy="4164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内容占位符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8"/>
            <a:ext cx="12192434" cy="6859588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1"/>
            <a:ext cx="12192000" cy="6489700"/>
          </a:xfrm>
          <a:prstGeom prst="rect">
            <a:avLst/>
          </a:prstGeom>
          <a:gradFill>
            <a:gsLst>
              <a:gs pos="67000">
                <a:srgbClr val="FBFAFA">
                  <a:alpha val="80000"/>
                </a:srgbClr>
              </a:gs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1109899" y="516506"/>
            <a:ext cx="639189" cy="4164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58409" y="368299"/>
            <a:ext cx="9934574" cy="5949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838200" y="6478904"/>
            <a:ext cx="2743200" cy="365125"/>
          </a:xfrm>
        </p:spPr>
        <p:txBody>
          <a:bodyPr/>
          <a:lstStyle/>
          <a:p>
            <a:fld id="{FFC10596-4CA3-844B-85A1-00419C0B7C1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038600" y="6478904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610600" y="6478904"/>
            <a:ext cx="2743200" cy="365125"/>
          </a:xfrm>
        </p:spPr>
        <p:txBody>
          <a:bodyPr/>
          <a:lstStyle/>
          <a:p>
            <a:fld id="{3242F8A0-C41C-434B-8579-3EA861392498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42912" y="516506"/>
            <a:ext cx="447870" cy="298580"/>
            <a:chOff x="305638" y="355794"/>
            <a:chExt cx="447870" cy="298580"/>
          </a:xfrm>
        </p:grpSpPr>
        <p:sp>
          <p:nvSpPr>
            <p:cNvPr id="14" name="椭圆 13"/>
            <p:cNvSpPr/>
            <p:nvPr userDrawn="1"/>
          </p:nvSpPr>
          <p:spPr>
            <a:xfrm>
              <a:off x="305638" y="355794"/>
              <a:ext cx="298580" cy="298580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 userDrawn="1"/>
          </p:nvSpPr>
          <p:spPr>
            <a:xfrm>
              <a:off x="454928" y="355794"/>
              <a:ext cx="298580" cy="298580"/>
            </a:xfrm>
            <a:custGeom>
              <a:avLst/>
              <a:gdLst>
                <a:gd name="connsiteX0" fmla="*/ 101969 w 298580"/>
                <a:gd name="connsiteY0" fmla="*/ 289975 h 298580"/>
                <a:gd name="connsiteX1" fmla="*/ 196611 w 298580"/>
                <a:gd name="connsiteY1" fmla="*/ 289975 h 298580"/>
                <a:gd name="connsiteX2" fmla="*/ 183005 w 298580"/>
                <a:gd name="connsiteY2" fmla="*/ 294757 h 298580"/>
                <a:gd name="connsiteX3" fmla="*/ 149290 w 298580"/>
                <a:gd name="connsiteY3" fmla="*/ 298580 h 298580"/>
                <a:gd name="connsiteX4" fmla="*/ 115575 w 298580"/>
                <a:gd name="connsiteY4" fmla="*/ 294757 h 298580"/>
                <a:gd name="connsiteX5" fmla="*/ 42398 w 298580"/>
                <a:gd name="connsiteY5" fmla="*/ 250771 h 298580"/>
                <a:gd name="connsiteX6" fmla="*/ 256182 w 298580"/>
                <a:gd name="connsiteY6" fmla="*/ 250771 h 298580"/>
                <a:gd name="connsiteX7" fmla="*/ 228892 w 298580"/>
                <a:gd name="connsiteY7" fmla="*/ 272184 h 298580"/>
                <a:gd name="connsiteX8" fmla="*/ 69688 w 298580"/>
                <a:gd name="connsiteY8" fmla="*/ 272184 h 298580"/>
                <a:gd name="connsiteX9" fmla="*/ 16120 w 298580"/>
                <a:gd name="connsiteY9" fmla="*/ 214633 h 298580"/>
                <a:gd name="connsiteX10" fmla="*/ 282460 w 298580"/>
                <a:gd name="connsiteY10" fmla="*/ 214633 h 298580"/>
                <a:gd name="connsiteX11" fmla="*/ 271329 w 298580"/>
                <a:gd name="connsiteY11" fmla="*/ 232980 h 298580"/>
                <a:gd name="connsiteX12" fmla="*/ 27251 w 298580"/>
                <a:gd name="connsiteY12" fmla="*/ 232980 h 298580"/>
                <a:gd name="connsiteX13" fmla="*/ 5896 w 298580"/>
                <a:gd name="connsiteY13" fmla="*/ 178494 h 298580"/>
                <a:gd name="connsiteX14" fmla="*/ 292684 w 298580"/>
                <a:gd name="connsiteY14" fmla="*/ 178494 h 298580"/>
                <a:gd name="connsiteX15" fmla="*/ 288980 w 298580"/>
                <a:gd name="connsiteY15" fmla="*/ 196842 h 298580"/>
                <a:gd name="connsiteX16" fmla="*/ 9600 w 298580"/>
                <a:gd name="connsiteY16" fmla="*/ 196842 h 298580"/>
                <a:gd name="connsiteX17" fmla="*/ 1494 w 298580"/>
                <a:gd name="connsiteY17" fmla="*/ 141888 h 298580"/>
                <a:gd name="connsiteX18" fmla="*/ 297086 w 298580"/>
                <a:gd name="connsiteY18" fmla="*/ 141888 h 298580"/>
                <a:gd name="connsiteX19" fmla="*/ 298580 w 298580"/>
                <a:gd name="connsiteY19" fmla="*/ 149290 h 298580"/>
                <a:gd name="connsiteX20" fmla="*/ 296276 w 298580"/>
                <a:gd name="connsiteY20" fmla="*/ 160703 h 298580"/>
                <a:gd name="connsiteX21" fmla="*/ 2304 w 298580"/>
                <a:gd name="connsiteY21" fmla="*/ 160703 h 298580"/>
                <a:gd name="connsiteX22" fmla="*/ 0 w 298580"/>
                <a:gd name="connsiteY22" fmla="*/ 149290 h 298580"/>
                <a:gd name="connsiteX23" fmla="*/ 8790 w 298580"/>
                <a:gd name="connsiteY23" fmla="*/ 105750 h 298580"/>
                <a:gd name="connsiteX24" fmla="*/ 289790 w 298580"/>
                <a:gd name="connsiteY24" fmla="*/ 105750 h 298580"/>
                <a:gd name="connsiteX25" fmla="*/ 293494 w 298580"/>
                <a:gd name="connsiteY25" fmla="*/ 124097 h 298580"/>
                <a:gd name="connsiteX26" fmla="*/ 5086 w 298580"/>
                <a:gd name="connsiteY26" fmla="*/ 124097 h 298580"/>
                <a:gd name="connsiteX27" fmla="*/ 26274 w 298580"/>
                <a:gd name="connsiteY27" fmla="*/ 69611 h 298580"/>
                <a:gd name="connsiteX28" fmla="*/ 272306 w 298580"/>
                <a:gd name="connsiteY28" fmla="*/ 69611 h 298580"/>
                <a:gd name="connsiteX29" fmla="*/ 284677 w 298580"/>
                <a:gd name="connsiteY29" fmla="*/ 87959 h 298580"/>
                <a:gd name="connsiteX30" fmla="*/ 13903 w 298580"/>
                <a:gd name="connsiteY30" fmla="*/ 87959 h 298580"/>
                <a:gd name="connsiteX31" fmla="*/ 58934 w 298580"/>
                <a:gd name="connsiteY31" fmla="*/ 33472 h 298580"/>
                <a:gd name="connsiteX32" fmla="*/ 239646 w 298580"/>
                <a:gd name="connsiteY32" fmla="*/ 33472 h 298580"/>
                <a:gd name="connsiteX33" fmla="*/ 254854 w 298580"/>
                <a:gd name="connsiteY33" fmla="*/ 43726 h 298580"/>
                <a:gd name="connsiteX34" fmla="*/ 260311 w 298580"/>
                <a:gd name="connsiteY34" fmla="*/ 51820 h 298580"/>
                <a:gd name="connsiteX35" fmla="*/ 38269 w 298580"/>
                <a:gd name="connsiteY35" fmla="*/ 51820 h 298580"/>
                <a:gd name="connsiteX36" fmla="*/ 43726 w 298580"/>
                <a:gd name="connsiteY36" fmla="*/ 43726 h 298580"/>
                <a:gd name="connsiteX37" fmla="*/ 149290 w 298580"/>
                <a:gd name="connsiteY37" fmla="*/ 0 h 298580"/>
                <a:gd name="connsiteX38" fmla="*/ 207401 w 298580"/>
                <a:gd name="connsiteY38" fmla="*/ 11732 h 298580"/>
                <a:gd name="connsiteX39" fmla="*/ 213258 w 298580"/>
                <a:gd name="connsiteY39" fmla="*/ 15681 h 298580"/>
                <a:gd name="connsiteX40" fmla="*/ 85322 w 298580"/>
                <a:gd name="connsiteY40" fmla="*/ 15681 h 298580"/>
                <a:gd name="connsiteX41" fmla="*/ 91179 w 298580"/>
                <a:gd name="connsiteY41" fmla="*/ 11732 h 298580"/>
                <a:gd name="connsiteX42" fmla="*/ 149290 w 298580"/>
                <a:gd name="connsiteY42" fmla="*/ 0 h 29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8580" h="298580">
                  <a:moveTo>
                    <a:pt x="101969" y="289975"/>
                  </a:moveTo>
                  <a:lnTo>
                    <a:pt x="196611" y="289975"/>
                  </a:lnTo>
                  <a:lnTo>
                    <a:pt x="183005" y="294757"/>
                  </a:lnTo>
                  <a:cubicBezTo>
                    <a:pt x="172171" y="297258"/>
                    <a:pt x="160885" y="298580"/>
                    <a:pt x="149290" y="298580"/>
                  </a:cubicBezTo>
                  <a:cubicBezTo>
                    <a:pt x="137695" y="298580"/>
                    <a:pt x="126409" y="297258"/>
                    <a:pt x="115575" y="294757"/>
                  </a:cubicBezTo>
                  <a:close/>
                  <a:moveTo>
                    <a:pt x="42398" y="250771"/>
                  </a:moveTo>
                  <a:lnTo>
                    <a:pt x="256182" y="250771"/>
                  </a:lnTo>
                  <a:lnTo>
                    <a:pt x="228892" y="272184"/>
                  </a:lnTo>
                  <a:lnTo>
                    <a:pt x="69688" y="272184"/>
                  </a:lnTo>
                  <a:close/>
                  <a:moveTo>
                    <a:pt x="16120" y="214633"/>
                  </a:moveTo>
                  <a:lnTo>
                    <a:pt x="282460" y="214633"/>
                  </a:lnTo>
                  <a:lnTo>
                    <a:pt x="271329" y="232980"/>
                  </a:lnTo>
                  <a:lnTo>
                    <a:pt x="27251" y="232980"/>
                  </a:lnTo>
                  <a:close/>
                  <a:moveTo>
                    <a:pt x="5896" y="178494"/>
                  </a:moveTo>
                  <a:lnTo>
                    <a:pt x="292684" y="178494"/>
                  </a:lnTo>
                  <a:lnTo>
                    <a:pt x="288980" y="196842"/>
                  </a:lnTo>
                  <a:lnTo>
                    <a:pt x="9600" y="196842"/>
                  </a:lnTo>
                  <a:close/>
                  <a:moveTo>
                    <a:pt x="1494" y="141888"/>
                  </a:moveTo>
                  <a:lnTo>
                    <a:pt x="297086" y="141888"/>
                  </a:lnTo>
                  <a:lnTo>
                    <a:pt x="298580" y="149290"/>
                  </a:lnTo>
                  <a:lnTo>
                    <a:pt x="296276" y="160703"/>
                  </a:lnTo>
                  <a:lnTo>
                    <a:pt x="2304" y="160703"/>
                  </a:lnTo>
                  <a:lnTo>
                    <a:pt x="0" y="149290"/>
                  </a:lnTo>
                  <a:close/>
                  <a:moveTo>
                    <a:pt x="8790" y="105750"/>
                  </a:moveTo>
                  <a:lnTo>
                    <a:pt x="289790" y="105750"/>
                  </a:lnTo>
                  <a:lnTo>
                    <a:pt x="293494" y="124097"/>
                  </a:lnTo>
                  <a:lnTo>
                    <a:pt x="5086" y="124097"/>
                  </a:lnTo>
                  <a:close/>
                  <a:moveTo>
                    <a:pt x="26274" y="69611"/>
                  </a:moveTo>
                  <a:lnTo>
                    <a:pt x="272306" y="69611"/>
                  </a:lnTo>
                  <a:lnTo>
                    <a:pt x="284677" y="87959"/>
                  </a:lnTo>
                  <a:lnTo>
                    <a:pt x="13903" y="87959"/>
                  </a:lnTo>
                  <a:close/>
                  <a:moveTo>
                    <a:pt x="58934" y="33472"/>
                  </a:moveTo>
                  <a:lnTo>
                    <a:pt x="239646" y="33472"/>
                  </a:lnTo>
                  <a:lnTo>
                    <a:pt x="254854" y="43726"/>
                  </a:lnTo>
                  <a:lnTo>
                    <a:pt x="260311" y="51820"/>
                  </a:lnTo>
                  <a:lnTo>
                    <a:pt x="38269" y="51820"/>
                  </a:lnTo>
                  <a:lnTo>
                    <a:pt x="43726" y="43726"/>
                  </a:lnTo>
                  <a:close/>
                  <a:moveTo>
                    <a:pt x="149290" y="0"/>
                  </a:moveTo>
                  <a:cubicBezTo>
                    <a:pt x="169903" y="0"/>
                    <a:pt x="189540" y="4177"/>
                    <a:pt x="207401" y="11732"/>
                  </a:cubicBezTo>
                  <a:lnTo>
                    <a:pt x="213258" y="15681"/>
                  </a:lnTo>
                  <a:lnTo>
                    <a:pt x="85322" y="15681"/>
                  </a:lnTo>
                  <a:lnTo>
                    <a:pt x="91179" y="11732"/>
                  </a:lnTo>
                  <a:cubicBezTo>
                    <a:pt x="109040" y="4177"/>
                    <a:pt x="128677" y="0"/>
                    <a:pt x="149290" y="0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10596-4CA3-844B-85A1-00419C0B7C1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F8A0-C41C-434B-8579-3EA86139249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76.emf"/><Relationship Id="rId2" Type="http://schemas.microsoft.com/office/2007/relationships/hdphoto" Target="../media/image75.wdp"/><Relationship Id="rId1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100"/>
            <a:ext cx="12197080" cy="685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9899" y="399894"/>
            <a:ext cx="639189" cy="4164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81967" y="2292643"/>
            <a:ext cx="70296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YTS</a:t>
            </a:r>
            <a:r>
              <a:rPr kumimoji="1"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数据一致性框架</a:t>
            </a:r>
            <a:endParaRPr kumimoji="1"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72116" y="354266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spc="30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开发及问题诊断</a:t>
            </a:r>
            <a:endParaRPr kumimoji="1" lang="zh-CN" altLang="en-US" sz="2000" spc="30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7669763" y="3732244"/>
            <a:ext cx="2108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103511" y="3732244"/>
            <a:ext cx="21087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724122" y="5078505"/>
            <a:ext cx="181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逯永收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2021-08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yts-iris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27" y="1319646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IPAAS</a:t>
            </a:r>
            <a:r>
              <a:rPr kumimoji="1" lang="zh-CN" altLang="en-US" b="1" dirty="0"/>
              <a:t>平台支持</a:t>
            </a:r>
            <a:endParaRPr kumimoji="1" lang="en-US" altLang="zh-CN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1877632"/>
            <a:ext cx="5622049" cy="40167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27" y="1319646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IPAAS</a:t>
            </a:r>
            <a:r>
              <a:rPr kumimoji="1" lang="zh-CN" altLang="en-US" b="1" dirty="0"/>
              <a:t>平台支持</a:t>
            </a:r>
            <a:endParaRPr kumimoji="1" lang="en-US" altLang="zh-CN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16" y="1805488"/>
            <a:ext cx="8322590" cy="4104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27" y="1319646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4.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YTS</a:t>
            </a:r>
            <a:r>
              <a:rPr kumimoji="1" lang="zh-CN" altLang="en-US" b="1" dirty="0"/>
              <a:t>事务上下文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yts_transaction,yts_transaction_rel</a:t>
            </a:r>
            <a:r>
              <a:rPr kumimoji="1" lang="en-US" altLang="zh-CN" b="1" dirty="0"/>
              <a:t>)</a:t>
            </a:r>
            <a:r>
              <a:rPr kumimoji="1" lang="zh-CN" altLang="en-US" b="1" dirty="0"/>
              <a:t> 按天分表</a:t>
            </a:r>
            <a:endParaRPr kumimoji="1" lang="en-US" altLang="zh-CN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654627" y="1927329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5.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yts</a:t>
            </a:r>
            <a:r>
              <a:rPr kumimoji="1" lang="en-US" altLang="zh-CN" b="1" dirty="0"/>
              <a:t>-iris</a:t>
            </a:r>
            <a:r>
              <a:rPr kumimoji="1" lang="zh-CN" altLang="en-US" b="1" dirty="0"/>
              <a:t>模块事务开启时机调整</a:t>
            </a:r>
            <a:endParaRPr kumimoji="1"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654627" y="253501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6.</a:t>
            </a:r>
            <a:r>
              <a:rPr kumimoji="1" lang="zh-CN" altLang="en-US" b="1" dirty="0"/>
              <a:t> 适配动态数据源</a:t>
            </a:r>
            <a:endParaRPr kumimoji="1" lang="en-US" altLang="zh-CN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分布式事务监控列表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409" y="1300230"/>
            <a:ext cx="9384030" cy="416775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" y="1062990"/>
            <a:ext cx="11994463" cy="53721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链路拓扑和调用拓扑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1371600"/>
            <a:ext cx="5280660" cy="286829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70" y="2298065"/>
            <a:ext cx="6707505" cy="3695700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分布式事务的链路错误堆栈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671" y="975946"/>
            <a:ext cx="11304321" cy="5508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–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回滚失败处理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5" y="1143000"/>
            <a:ext cx="12070545" cy="536067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737768" y="4344355"/>
            <a:ext cx="1262064" cy="375863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FF0000"/>
                </a:solidFill>
              </a:rPr>
              <a:t>BUB</a:t>
            </a:r>
            <a:r>
              <a:rPr kumimoji="1" lang="zh-CN" altLang="en-US" sz="1000" dirty="0">
                <a:solidFill>
                  <a:srgbClr val="FF0000"/>
                </a:solidFill>
              </a:rPr>
              <a:t>都</a:t>
            </a:r>
            <a:r>
              <a:rPr kumimoji="1" lang="en-US" altLang="zh-CN" sz="1000" dirty="0">
                <a:solidFill>
                  <a:srgbClr val="FF0000"/>
                </a:solidFill>
              </a:rPr>
              <a:t>FIXED</a:t>
            </a:r>
            <a:r>
              <a:rPr kumimoji="1" lang="zh-CN" altLang="en-US" sz="1000" dirty="0">
                <a:solidFill>
                  <a:srgbClr val="FF0000"/>
                </a:solidFill>
              </a:rPr>
              <a:t>了吗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37768" y="3968492"/>
            <a:ext cx="1262064" cy="375863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FF0000"/>
                </a:solidFill>
              </a:rPr>
              <a:t>BUB</a:t>
            </a:r>
            <a:r>
              <a:rPr kumimoji="1" lang="zh-CN" altLang="en-US" sz="1000" dirty="0">
                <a:solidFill>
                  <a:srgbClr val="FF0000"/>
                </a:solidFill>
              </a:rPr>
              <a:t>都</a:t>
            </a:r>
            <a:r>
              <a:rPr kumimoji="1" lang="en-US" altLang="zh-CN" sz="1000" dirty="0">
                <a:solidFill>
                  <a:srgbClr val="FF0000"/>
                </a:solidFill>
              </a:rPr>
              <a:t>FIXED</a:t>
            </a:r>
            <a:r>
              <a:rPr kumimoji="1" lang="zh-CN" altLang="en-US" sz="1000" dirty="0">
                <a:solidFill>
                  <a:srgbClr val="FF0000"/>
                </a:solidFill>
              </a:rPr>
              <a:t>了吗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37768" y="4718283"/>
            <a:ext cx="1262064" cy="375863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FF0000"/>
                </a:solidFill>
              </a:rPr>
              <a:t>BUB</a:t>
            </a:r>
            <a:r>
              <a:rPr kumimoji="1" lang="zh-CN" altLang="en-US" sz="1000" dirty="0">
                <a:solidFill>
                  <a:srgbClr val="FF0000"/>
                </a:solidFill>
              </a:rPr>
              <a:t>都</a:t>
            </a:r>
            <a:r>
              <a:rPr kumimoji="1" lang="en-US" altLang="zh-CN" sz="1000" dirty="0">
                <a:solidFill>
                  <a:srgbClr val="FF0000"/>
                </a:solidFill>
              </a:rPr>
              <a:t>FIXED</a:t>
            </a:r>
            <a:r>
              <a:rPr kumimoji="1" lang="zh-CN" altLang="en-US" sz="1000" dirty="0">
                <a:solidFill>
                  <a:srgbClr val="FF0000"/>
                </a:solidFill>
              </a:rPr>
              <a:t>了吗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840228" y="3999100"/>
            <a:ext cx="537017" cy="203877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FF0000"/>
                </a:solidFill>
              </a:rPr>
              <a:t>点我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840228" y="4360301"/>
            <a:ext cx="484263" cy="203877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FF0000"/>
                </a:solidFill>
              </a:rPr>
              <a:t>点我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840227" y="4737515"/>
            <a:ext cx="484263" cy="203877"/>
          </a:xfrm>
          <a:prstGeom prst="rect">
            <a:avLst/>
          </a:prstGeom>
          <a:solidFill>
            <a:schemeClr val="bg1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FF0000"/>
                </a:solidFill>
              </a:rPr>
              <a:t>点我</a:t>
            </a:r>
            <a:endParaRPr kumimoji="1" lang="zh-CN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分布式事务和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Hubble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诊断工具的整合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409" y="1066326"/>
            <a:ext cx="9604664" cy="5159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友空间报警提醒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190" y="895452"/>
            <a:ext cx="4547755" cy="18264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13" y="991006"/>
            <a:ext cx="4785591" cy="34617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004" y="2649123"/>
            <a:ext cx="4547755" cy="40198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25449"/>
            <a:ext cx="9934574" cy="460375"/>
          </a:xfrm>
          <a:ln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11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微服务其他治理能力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" y="1177290"/>
            <a:ext cx="11220450" cy="50165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735330"/>
            <a:ext cx="9662160" cy="52387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5" y="1059180"/>
            <a:ext cx="9745980" cy="41338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85" y="1119505"/>
            <a:ext cx="9749790" cy="46786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15" y="595630"/>
            <a:ext cx="9719310" cy="44767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915" y="735330"/>
            <a:ext cx="9761220" cy="440817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66826" y="2834445"/>
            <a:ext cx="117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spc="3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kumimoji="1" lang="zh-CN" altLang="en-US" sz="32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3419220"/>
            <a:ext cx="20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spc="3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kumimoji="1" lang="zh-CN" altLang="en-US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70618" y="1420525"/>
            <a:ext cx="61478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YTS</a:t>
            </a:r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框架功能及新特性</a:t>
            </a:r>
            <a:endParaRPr lang="zh-CN" altLang="en-US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90166" y="1297494"/>
            <a:ext cx="492214" cy="70742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4000" b="1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286746" y="1561936"/>
            <a:ext cx="0" cy="20306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450081" y="2583720"/>
            <a:ext cx="492214" cy="70742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4000" b="1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4000" b="1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212009" y="2848162"/>
            <a:ext cx="0" cy="20306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490166" y="3869946"/>
            <a:ext cx="492214" cy="70742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4000" b="1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12009" y="4149339"/>
            <a:ext cx="0" cy="20306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81725" y="2687449"/>
            <a:ext cx="56364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YTS</a:t>
            </a:r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开发接入过程</a:t>
            </a:r>
            <a:endParaRPr lang="zh-CN" altLang="en-US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81725" y="3931461"/>
            <a:ext cx="56364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开发规范及限制说明</a:t>
            </a:r>
            <a:endParaRPr lang="zh-CN" altLang="en-US" sz="32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50081" y="4933223"/>
            <a:ext cx="47000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4000" b="1" dirty="0">
              <a:solidFill>
                <a:schemeClr val="accent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200902" y="5197897"/>
            <a:ext cx="0" cy="203067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70618" y="5045886"/>
            <a:ext cx="56364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技术方案深入了解</a:t>
            </a:r>
            <a:endParaRPr lang="zh-CN" altLang="en-US" sz="32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2544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12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监控 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微服务其他治理能力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1282065"/>
            <a:ext cx="9761220" cy="4293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1102995"/>
            <a:ext cx="9742170" cy="4472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" y="953135"/>
            <a:ext cx="9669780" cy="4324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" y="2471420"/>
            <a:ext cx="9669780" cy="37566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695" y="2231390"/>
            <a:ext cx="9650730" cy="35280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235" y="1245870"/>
            <a:ext cx="9749790" cy="43662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25" y="546100"/>
            <a:ext cx="9700260" cy="4625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31590" y="2618951"/>
            <a:ext cx="3388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YTS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开发接入过程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31383" y="3564159"/>
            <a:ext cx="22236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MDD</a:t>
            </a:r>
            <a:r>
              <a:rPr lang="zh-CN" altLang="en-US" dirty="0">
                <a:solidFill>
                  <a:schemeClr val="bg1"/>
                </a:solidFill>
              </a:rPr>
              <a:t>方式的接入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IRIS</a:t>
            </a:r>
            <a:r>
              <a:rPr lang="zh-CN" altLang="en-US" dirty="0">
                <a:solidFill>
                  <a:schemeClr val="bg1"/>
                </a:solidFill>
              </a:rPr>
              <a:t>方式接入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 : HTTP</a:t>
            </a:r>
            <a:r>
              <a:rPr lang="zh-CN" altLang="en-US" dirty="0">
                <a:solidFill>
                  <a:schemeClr val="bg1"/>
                </a:solidFill>
              </a:rPr>
              <a:t>方式接入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Picture 8" descr="E:\工作\2017\用友\集团\8.31新PPTvi\封面封底\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57" y="2490303"/>
            <a:ext cx="16129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--MDD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接入流程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06" y="1196944"/>
            <a:ext cx="5838825" cy="1285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783135"/>
            <a:ext cx="11953875" cy="1343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4581532"/>
            <a:ext cx="120300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MDD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接入流程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450" y="1094058"/>
            <a:ext cx="7849186" cy="395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149" y="1638014"/>
            <a:ext cx="7738814" cy="413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01641" y="5776705"/>
            <a:ext cx="5771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chemeClr val="accent2"/>
                </a:solidFill>
              </a:rPr>
              <a:t>YtsContext.setYtsContext</a:t>
            </a:r>
            <a:r>
              <a:rPr kumimoji="1" lang="en-US" altLang="zh-CN" b="1" dirty="0">
                <a:solidFill>
                  <a:schemeClr val="accent2"/>
                </a:solidFill>
              </a:rPr>
              <a:t>(String key, Object value)</a:t>
            </a:r>
            <a:endParaRPr kumimoji="1" lang="en-US" altLang="zh-CN" b="1" dirty="0">
              <a:solidFill>
                <a:schemeClr val="accent2"/>
              </a:solidFill>
            </a:endParaRPr>
          </a:p>
          <a:p>
            <a:r>
              <a:rPr kumimoji="1" lang="en-US" altLang="zh-CN" b="1" dirty="0" err="1">
                <a:solidFill>
                  <a:schemeClr val="accent2"/>
                </a:solidFill>
              </a:rPr>
              <a:t>YtsContext.getYtsContext</a:t>
            </a:r>
            <a:r>
              <a:rPr kumimoji="1" lang="en-US" altLang="zh-CN" b="1" dirty="0">
                <a:solidFill>
                  <a:schemeClr val="accent2"/>
                </a:solidFill>
              </a:rPr>
              <a:t>(String key)</a:t>
            </a:r>
            <a:endParaRPr kumimoji="1"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641" y="5301024"/>
            <a:ext cx="967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 在业务操作中产生的数据如单据</a:t>
            </a:r>
            <a:r>
              <a:rPr kumimoji="1" lang="en-US" altLang="zh-CN" dirty="0"/>
              <a:t>ID</a:t>
            </a:r>
            <a:r>
              <a:rPr kumimoji="1" lang="zh-CN" altLang="en-US" dirty="0"/>
              <a:t>需要使用以下方法来保存并且在</a:t>
            </a:r>
            <a:r>
              <a:rPr kumimoji="1" lang="en-US" altLang="zh-CN" dirty="0"/>
              <a:t>cancel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confirm</a:t>
            </a:r>
            <a:r>
              <a:rPr kumimoji="1" lang="zh-CN" altLang="en-US" dirty="0"/>
              <a:t>阶段获取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--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IRIS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接入过程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987" y="869013"/>
            <a:ext cx="4381816" cy="441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5530362"/>
            <a:ext cx="10433344" cy="9587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29" y="896629"/>
            <a:ext cx="7451088" cy="5031935"/>
          </a:xfrm>
          <a:prstGeom prst="rect">
            <a:avLst/>
          </a:prstGeom>
        </p:spPr>
      </p:pic>
      <p:sp>
        <p:nvSpPr>
          <p:cNvPr id="6" name="标题 3"/>
          <p:cNvSpPr txBox="1"/>
          <p:nvPr/>
        </p:nvSpPr>
        <p:spPr>
          <a:xfrm>
            <a:off x="3854009" y="5586848"/>
            <a:ext cx="9934574" cy="3693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本地事务配置</a:t>
            </a:r>
            <a:endParaRPr lang="zh-CN" altLang="en-US" sz="18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服务端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390" y="1223504"/>
            <a:ext cx="10645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使用限制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该插件基于Spring MVC的HandlerInterceptor，ResponseBodyAdvice的接口进行请求的拦截，所以只适用于基于SpringMVC的WEB应用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引入YTS的依赖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&lt;dependency&gt;</a:t>
            </a:r>
            <a:endParaRPr lang="zh-CN" altLang="en-US" dirty="0"/>
          </a:p>
          <a:p>
            <a:r>
              <a:rPr lang="zh-CN" altLang="en-US" dirty="0"/>
              <a:t>    &lt;groupId&gt;com.yonyou.cloud&lt;/groupId&gt;</a:t>
            </a:r>
            <a:endParaRPr lang="zh-CN" altLang="en-US" dirty="0"/>
          </a:p>
          <a:p>
            <a:r>
              <a:rPr lang="zh-CN" altLang="en-US" dirty="0"/>
              <a:t>    &lt;artifactId&gt;yts-http-springboot-support&lt;/artifactId&gt;</a:t>
            </a:r>
            <a:endParaRPr lang="zh-CN" altLang="en-US" dirty="0"/>
          </a:p>
          <a:p>
            <a:r>
              <a:rPr lang="zh-CN" altLang="en-US" dirty="0"/>
              <a:t>    &lt;version&gt;1.5.0-SNAPSHOT&lt;/version&gt;</a:t>
            </a:r>
            <a:endParaRPr lang="zh-CN" altLang="en-US" dirty="0"/>
          </a:p>
          <a:p>
            <a:r>
              <a:rPr lang="zh-CN" altLang="en-US" dirty="0"/>
              <a:t>&lt;/dependency&gt;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90389" y="5034331"/>
            <a:ext cx="7979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注入YTS使用的持久化组件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在应用中注入数据源和业务数据源一致的JdbcTemplate的Bean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服务端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086" y="1020457"/>
            <a:ext cx="1078918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为支持yts分布式事务的controller增加拦截器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@Configuration</a:t>
            </a:r>
            <a:endParaRPr lang="zh-CN" altLang="en-US" sz="1600" dirty="0"/>
          </a:p>
          <a:p>
            <a:r>
              <a:rPr lang="zh-CN" altLang="en-US" sz="1600" dirty="0"/>
              <a:t>public class YtsHttpConfig extends WebMvcConfigurationSupport {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    @Autowired</a:t>
            </a:r>
            <a:endParaRPr lang="zh-CN" altLang="en-US" sz="1600" dirty="0"/>
          </a:p>
          <a:p>
            <a:r>
              <a:rPr lang="zh-CN" altLang="en-US" sz="1600" dirty="0"/>
              <a:t>    private YtsHttpInterceptor ytsHttpInterceptor;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    @Override</a:t>
            </a:r>
            <a:endParaRPr lang="zh-CN" altLang="en-US" sz="1600" dirty="0"/>
          </a:p>
          <a:p>
            <a:r>
              <a:rPr lang="zh-CN" altLang="en-US" sz="1600" dirty="0"/>
              <a:t>    public void addInterceptors(InterceptorRegistry registry) {</a:t>
            </a:r>
            <a:endParaRPr lang="zh-CN" altLang="en-US" sz="1600" dirty="0"/>
          </a:p>
          <a:p>
            <a:r>
              <a:rPr lang="zh-CN" altLang="en-US" sz="1600" dirty="0"/>
              <a:t>        //注册TestInterceptor拦截器</a:t>
            </a:r>
            <a:endParaRPr lang="zh-CN" altLang="en-US" sz="1600" dirty="0"/>
          </a:p>
          <a:p>
            <a:r>
              <a:rPr lang="zh-CN" altLang="en-US" sz="1600" dirty="0"/>
              <a:t>        InterceptorRegistration registration = registry.addInterceptor(ytsHttpInterceptor);</a:t>
            </a:r>
            <a:endParaRPr lang="zh-CN" altLang="en-US" sz="1600" dirty="0"/>
          </a:p>
          <a:p>
            <a:r>
              <a:rPr lang="zh-CN" altLang="en-US" sz="1600" dirty="0"/>
              <a:t>        registration.addPathPatterns("/**");                      //所有路径都被拦截</a:t>
            </a:r>
            <a:endParaRPr lang="zh-CN" altLang="en-US" sz="1600" dirty="0"/>
          </a:p>
          <a:p>
            <a:r>
              <a:rPr lang="zh-CN" altLang="en-US" sz="1600" dirty="0"/>
              <a:t>        registration.excludePathPatterns(                         //添加不拦截路径</a:t>
            </a:r>
            <a:endParaRPr lang="zh-CN" altLang="en-US" sz="1600" dirty="0"/>
          </a:p>
          <a:p>
            <a:r>
              <a:rPr lang="zh-CN" altLang="en-US" sz="1600" dirty="0"/>
              <a:t>                "/**/*.html",            //html静态资源</a:t>
            </a:r>
            <a:endParaRPr lang="zh-CN" altLang="en-US" sz="1600" dirty="0"/>
          </a:p>
          <a:p>
            <a:r>
              <a:rPr lang="zh-CN" altLang="en-US" sz="1600" dirty="0"/>
              <a:t>                "/**/*.js",              //js静态资源</a:t>
            </a:r>
            <a:endParaRPr lang="zh-CN" altLang="en-US" sz="1600" dirty="0"/>
          </a:p>
          <a:p>
            <a:r>
              <a:rPr lang="zh-CN" altLang="en-US" sz="1600" dirty="0"/>
              <a:t>                "/**/*.css",             //css静态资源</a:t>
            </a:r>
            <a:endParaRPr lang="zh-CN" altLang="en-US" sz="1600" dirty="0"/>
          </a:p>
          <a:p>
            <a:r>
              <a:rPr lang="zh-CN" altLang="en-US" sz="1600" dirty="0"/>
              <a:t>                "/**/*.woff",</a:t>
            </a:r>
            <a:endParaRPr lang="zh-CN" altLang="en-US" sz="1600" dirty="0"/>
          </a:p>
          <a:p>
            <a:r>
              <a:rPr lang="zh-CN" altLang="en-US" sz="1600" dirty="0"/>
              <a:t>                "/**/*.ttf"</a:t>
            </a:r>
            <a:endParaRPr lang="zh-CN" altLang="en-US" sz="1600" dirty="0"/>
          </a:p>
          <a:p>
            <a:r>
              <a:rPr lang="zh-CN" altLang="en-US" sz="1600" dirty="0"/>
              <a:t>        );</a:t>
            </a:r>
            <a:endParaRPr lang="zh-CN" altLang="en-US" sz="1600" dirty="0"/>
          </a:p>
          <a:p>
            <a:r>
              <a:rPr lang="zh-CN" altLang="en-US" sz="1600" dirty="0"/>
              <a:t>    }</a:t>
            </a:r>
            <a:endParaRPr lang="zh-CN" altLang="en-US" sz="1600" dirty="0"/>
          </a:p>
          <a:p>
            <a:r>
              <a:rPr lang="zh-CN" altLang="en-US" sz="1600" dirty="0"/>
              <a:t>}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服务端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2933" y="896629"/>
            <a:ext cx="1201205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@RestController</a:t>
            </a:r>
            <a:endParaRPr lang="zh-CN" altLang="en-US" sz="1400" dirty="0"/>
          </a:p>
          <a:p>
            <a:r>
              <a:rPr lang="zh-CN" altLang="en-US" sz="1400" dirty="0"/>
              <a:t>@RequestMapping("/yts")</a:t>
            </a:r>
            <a:endParaRPr lang="zh-CN" altLang="en-US" sz="1400" dirty="0"/>
          </a:p>
          <a:p>
            <a:r>
              <a:rPr lang="zh-CN" altLang="en-US" sz="1400" dirty="0"/>
              <a:t>public class YtsHttpController {</a:t>
            </a:r>
            <a:endParaRPr lang="zh-CN" altLang="en-US" sz="1400" dirty="0"/>
          </a:p>
          <a:p>
            <a:r>
              <a:rPr lang="zh-CN" altLang="en-US" sz="1400" dirty="0"/>
              <a:t>    @GetMapping("/save")</a:t>
            </a:r>
            <a:endParaRPr lang="zh-CN" altLang="en-US" sz="1400" dirty="0"/>
          </a:p>
          <a:p>
            <a:r>
              <a:rPr lang="zh-CN" altLang="en-US" sz="1400" dirty="0"/>
              <a:t>    // cancel方法指定回滚调用的方法名，方法的参数需要和正向参数个数和类型一致</a:t>
            </a:r>
            <a:endParaRPr lang="zh-CN" altLang="en-US" sz="1400" dirty="0"/>
          </a:p>
          <a:p>
            <a:r>
              <a:rPr lang="zh-CN" altLang="en-US" sz="1400" dirty="0"/>
              <a:t>    </a:t>
            </a:r>
            <a:r>
              <a:rPr lang="zh-CN" altLang="en-US" sz="1400" dirty="0">
                <a:solidFill>
                  <a:schemeClr val="accent2"/>
                </a:solidFill>
              </a:rPr>
              <a:t>@YtsTransactional(mode = TransactionMode.SAGAS, cancel="saveCancel")</a:t>
            </a:r>
            <a:endParaRPr lang="zh-CN" altLang="en-US" sz="1400" dirty="0">
              <a:solidFill>
                <a:schemeClr val="accent2"/>
              </a:solidFill>
            </a:endParaRPr>
          </a:p>
          <a:p>
            <a:r>
              <a:rPr lang="zh-CN" altLang="en-US" sz="1400" dirty="0"/>
              <a:t>    public String save(HttpServletRequest req, @RequestParam("uid") Long uid, @RequestParam("amount") Long amount) throws SQLException {</a:t>
            </a:r>
            <a:endParaRPr lang="zh-CN" altLang="en-US" sz="1400" dirty="0"/>
          </a:p>
          <a:p>
            <a:r>
              <a:rPr lang="zh-CN" altLang="en-US" sz="1400" dirty="0"/>
              <a:t>        String txId = getTxId(req);</a:t>
            </a:r>
            <a:endParaRPr lang="zh-CN" altLang="en-US" sz="1400" dirty="0"/>
          </a:p>
          <a:p>
            <a:r>
              <a:rPr lang="zh-CN" altLang="en-US" sz="1400" dirty="0"/>
              <a:t>        // 正向逻辑，为了方便进行回滚，将事务ID记录到业务的数据记录中</a:t>
            </a:r>
            <a:endParaRPr lang="zh-CN" altLang="en-US" sz="1400" dirty="0"/>
          </a:p>
          <a:p>
            <a:r>
              <a:rPr lang="zh-CN" altLang="en-US" sz="1400" dirty="0"/>
              <a:t>        ytsTransactionService.saveMoney(uid, amount, txId, false);</a:t>
            </a:r>
            <a:endParaRPr lang="zh-CN" altLang="en-US" sz="1400" dirty="0"/>
          </a:p>
          <a:p>
            <a:r>
              <a:rPr lang="zh-CN" altLang="en-US" sz="1400" dirty="0"/>
              <a:t>        return "充值成功";</a:t>
            </a:r>
            <a:endParaRPr lang="zh-CN" altLang="en-US" sz="1400" dirty="0"/>
          </a:p>
          <a:p>
            <a:r>
              <a:rPr lang="zh-CN" altLang="en-US" sz="1400" dirty="0"/>
              <a:t>    }</a:t>
            </a:r>
            <a:endParaRPr lang="zh-CN" altLang="en-US" sz="1400" dirty="0"/>
          </a:p>
          <a:p>
            <a:r>
              <a:rPr lang="zh-CN" altLang="en-US" sz="1400" dirty="0"/>
              <a:t>    public String saveCancel(HttpServletRequest req, @RequestParam("uid") Long uid, @RequestParam("amount") Long amount) throws SQLException {</a:t>
            </a:r>
            <a:endParaRPr lang="zh-CN" altLang="en-US" sz="1400" dirty="0"/>
          </a:p>
          <a:p>
            <a:r>
              <a:rPr lang="zh-CN" altLang="en-US" sz="1400" dirty="0"/>
              <a:t>        String txId = getTxId(req);</a:t>
            </a:r>
            <a:endParaRPr lang="zh-CN" altLang="en-US" sz="1400" dirty="0"/>
          </a:p>
          <a:p>
            <a:r>
              <a:rPr lang="zh-CN" altLang="en-US" sz="1400" dirty="0"/>
              <a:t>        // 处理回滚逻辑</a:t>
            </a:r>
            <a:endParaRPr lang="zh-CN" altLang="en-US" sz="1400" dirty="0"/>
          </a:p>
          <a:p>
            <a:r>
              <a:rPr lang="zh-CN" altLang="en-US" sz="1400" dirty="0"/>
              <a:t>        try {</a:t>
            </a:r>
            <a:endParaRPr lang="zh-CN" altLang="en-US" sz="1400" dirty="0"/>
          </a:p>
          <a:p>
            <a:r>
              <a:rPr lang="zh-CN" altLang="en-US" sz="1400" dirty="0"/>
              <a:t>            ytsTransactionService.cancelSave(uid, amount, txId);</a:t>
            </a:r>
            <a:endParaRPr lang="zh-CN" altLang="en-US" sz="1400" dirty="0"/>
          </a:p>
          <a:p>
            <a:r>
              <a:rPr lang="zh-CN" altLang="en-US" sz="1400" dirty="0"/>
              <a:t>        } catch (Exception e) {</a:t>
            </a:r>
            <a:endParaRPr lang="zh-CN" altLang="en-US" sz="1400" dirty="0"/>
          </a:p>
          <a:p>
            <a:r>
              <a:rPr lang="zh-CN" altLang="en-US" sz="1400" dirty="0"/>
              <a:t>            throw new SQLException(e);</a:t>
            </a:r>
            <a:endParaRPr lang="zh-CN" altLang="en-US" sz="1400" dirty="0"/>
          </a:p>
          <a:p>
            <a:r>
              <a:rPr lang="zh-CN" altLang="en-US" sz="1400" dirty="0"/>
              <a:t>        }</a:t>
            </a:r>
            <a:endParaRPr lang="zh-CN" altLang="en-US" sz="1400" dirty="0"/>
          </a:p>
          <a:p>
            <a:r>
              <a:rPr lang="zh-CN" altLang="en-US" sz="1400" dirty="0"/>
              <a:t>        return "cancel success";</a:t>
            </a:r>
            <a:endParaRPr lang="zh-CN" altLang="en-US" sz="1400" dirty="0"/>
          </a:p>
          <a:p>
            <a:r>
              <a:rPr lang="zh-CN" altLang="en-US" sz="1400" dirty="0"/>
              <a:t>    }</a:t>
            </a:r>
            <a:endParaRPr lang="zh-CN" altLang="en-US" sz="1400" dirty="0"/>
          </a:p>
          <a:p>
            <a:r>
              <a:rPr lang="zh-CN" altLang="en-US" sz="1400" dirty="0"/>
              <a:t>}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527836" y="615960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业务操作不能捕获异需要事务回滚的异常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服务端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3271" y="1736589"/>
            <a:ext cx="7968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@Bean</a:t>
            </a:r>
            <a:endParaRPr lang="zh-CN" altLang="en-US" dirty="0"/>
          </a:p>
          <a:p>
            <a:r>
              <a:rPr lang="zh-CN" altLang="en-US" dirty="0"/>
              <a:t>public PlatformTransactionManager txManager(DataSource dataSource) {</a:t>
            </a:r>
            <a:endParaRPr lang="zh-CN" altLang="en-US" dirty="0"/>
          </a:p>
          <a:p>
            <a:r>
              <a:rPr lang="en-US" altLang="zh-CN" dirty="0"/>
              <a:t>	</a:t>
            </a:r>
            <a:r>
              <a:rPr lang="zh-CN" altLang="en-US" dirty="0"/>
              <a:t>return new DataSourceTransactionManager(dataSource);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2482" y="1255924"/>
            <a:ext cx="556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注入</a:t>
            </a:r>
            <a:r>
              <a:rPr kumimoji="1" lang="en-US" altLang="zh-CN" b="1" dirty="0"/>
              <a:t>YTS</a:t>
            </a:r>
            <a:r>
              <a:rPr kumimoji="1" lang="zh-CN" altLang="en-US" b="1" dirty="0"/>
              <a:t>使用的</a:t>
            </a:r>
            <a:r>
              <a:rPr kumimoji="1" lang="en-US" altLang="zh-CN" b="1" dirty="0" err="1"/>
              <a:t>TransactionManager</a:t>
            </a:r>
            <a:endParaRPr kumimoji="1"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32482" y="3865999"/>
            <a:ext cx="934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 </a:t>
            </a:r>
            <a:r>
              <a:rPr kumimoji="1" lang="en-US" altLang="zh-CN" dirty="0">
                <a:solidFill>
                  <a:schemeClr val="accent2"/>
                </a:solidFill>
              </a:rPr>
              <a:t>YTS</a:t>
            </a:r>
            <a:r>
              <a:rPr kumimoji="1" lang="zh-CN" altLang="en-US" dirty="0">
                <a:solidFill>
                  <a:schemeClr val="accent2"/>
                </a:solidFill>
              </a:rPr>
              <a:t>需要使用和应用相同的事务管理器，用来保证</a:t>
            </a:r>
            <a:r>
              <a:rPr kumimoji="1" lang="en-US" altLang="zh-CN" dirty="0">
                <a:solidFill>
                  <a:schemeClr val="accent2"/>
                </a:solidFill>
              </a:rPr>
              <a:t>YTS</a:t>
            </a:r>
            <a:r>
              <a:rPr kumimoji="1" lang="zh-CN" altLang="en-US" dirty="0">
                <a:solidFill>
                  <a:schemeClr val="accent2"/>
                </a:solidFill>
              </a:rPr>
              <a:t>事务上线文和业务在一个事务内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482" y="4409960"/>
            <a:ext cx="929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* </a:t>
            </a:r>
            <a:r>
              <a:rPr kumimoji="1" lang="en-US" altLang="zh-CN" dirty="0">
                <a:solidFill>
                  <a:schemeClr val="accent2"/>
                </a:solidFill>
              </a:rPr>
              <a:t>YTS</a:t>
            </a:r>
            <a:r>
              <a:rPr kumimoji="1" lang="zh-CN" altLang="en-US" dirty="0">
                <a:solidFill>
                  <a:schemeClr val="accent2"/>
                </a:solidFill>
              </a:rPr>
              <a:t>在</a:t>
            </a:r>
            <a:r>
              <a:rPr kumimoji="1" lang="en-US" altLang="zh-CN" dirty="0">
                <a:solidFill>
                  <a:schemeClr val="accent2"/>
                </a:solidFill>
              </a:rPr>
              <a:t> Controller</a:t>
            </a:r>
            <a:r>
              <a:rPr kumimoji="1" lang="zh-CN" altLang="en-US" dirty="0">
                <a:solidFill>
                  <a:schemeClr val="accent2"/>
                </a:solidFill>
              </a:rPr>
              <a:t>方法执行前会开启事务，事务的开启，提交，回滚由</a:t>
            </a:r>
            <a:r>
              <a:rPr kumimoji="1" lang="en-US" altLang="zh-CN" dirty="0">
                <a:solidFill>
                  <a:schemeClr val="accent2"/>
                </a:solidFill>
              </a:rPr>
              <a:t>YTS</a:t>
            </a:r>
            <a:r>
              <a:rPr kumimoji="1" lang="zh-CN" altLang="en-US" dirty="0">
                <a:solidFill>
                  <a:schemeClr val="accent2"/>
                </a:solidFill>
              </a:rPr>
              <a:t>框架来执行</a:t>
            </a:r>
            <a:endParaRPr kumimoji="1"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6323" y="1440699"/>
            <a:ext cx="88171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YTS支持基于httpClient封装sdk的适配器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引入依赖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&lt;dependency&gt;</a:t>
            </a:r>
            <a:endParaRPr lang="zh-CN" altLang="en-US" dirty="0"/>
          </a:p>
          <a:p>
            <a:r>
              <a:rPr lang="zh-CN" altLang="en-US" dirty="0"/>
              <a:t>    &lt;groupId&gt;com.yonyou.cloud&lt;/groupId&gt;</a:t>
            </a:r>
            <a:endParaRPr lang="zh-CN" altLang="en-US" dirty="0"/>
          </a:p>
          <a:p>
            <a:r>
              <a:rPr lang="zh-CN" altLang="en-US" dirty="0"/>
              <a:t>    &lt;artifactId&gt;yts-httpclient-support&lt;/artifactId&gt;</a:t>
            </a:r>
            <a:endParaRPr lang="zh-CN" altLang="en-US" dirty="0"/>
          </a:p>
          <a:p>
            <a:r>
              <a:rPr lang="zh-CN" altLang="en-US" dirty="0"/>
              <a:t>    &lt;version&gt;1.5.0-SNAPSHOT&lt;/version&gt;</a:t>
            </a:r>
            <a:endParaRPr lang="zh-CN" altLang="en-US" dirty="0"/>
          </a:p>
          <a:p>
            <a:r>
              <a:rPr lang="zh-CN" altLang="en-US" dirty="0"/>
              <a:t>&lt;/dependency&gt;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如果采用统一二方包则无需填写yts的版本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9030" y="3124336"/>
            <a:ext cx="46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YTS</a:t>
            </a:r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框架功能及新特性</a:t>
            </a:r>
            <a:endParaRPr lang="zh-CN" altLang="en-US" sz="3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" name="Picture 7" descr="E:\工作\2017\用友\集团\8.31新PPTvi\封面封底\1-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2" y="2368657"/>
            <a:ext cx="996950" cy="185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340" y="1064524"/>
            <a:ext cx="91440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修改基于httpClient的sdk</a:t>
            </a:r>
            <a:endParaRPr lang="zh-CN" altLang="en-US" sz="1400" b="1" dirty="0"/>
          </a:p>
          <a:p>
            <a:endParaRPr lang="zh-CN" altLang="en-US" sz="1400" dirty="0"/>
          </a:p>
          <a:p>
            <a:r>
              <a:rPr lang="zh-CN" altLang="en-US" sz="1400" dirty="0"/>
              <a:t>为sdk增加HttpClient自动加载HttpRequestInterceptor的插件机制。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HttpClientBuilder httpClientBuilder = HttpClients.custom().setConnectionManager(this.httpPool).setDefaultRequestConfig(this.requestConfig);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try {</a:t>
            </a:r>
            <a:endParaRPr lang="zh-CN" altLang="en-US" sz="1400" dirty="0"/>
          </a:p>
          <a:p>
            <a:r>
              <a:rPr lang="zh-CN" altLang="en-US" sz="1400" dirty="0"/>
              <a:t>    ServiceLoader&lt;HttpRequestInterceptor&gt; requestInterceptors = ServiceLoader.load(HttpRequestInterceptor.class);</a:t>
            </a:r>
            <a:endParaRPr lang="zh-CN" altLang="en-US" sz="1400" dirty="0"/>
          </a:p>
          <a:p>
            <a:r>
              <a:rPr lang="zh-CN" altLang="en-US" sz="1400" dirty="0"/>
              <a:t>    requestInterceptors.forEach((x) -&gt; {</a:t>
            </a:r>
            <a:endParaRPr lang="zh-CN" altLang="en-US" sz="1400" dirty="0"/>
          </a:p>
          <a:p>
            <a:r>
              <a:rPr lang="zh-CN" altLang="en-US" sz="1400" dirty="0"/>
              <a:t>        httpClientBuilder.addInterceptorFirst(x);</a:t>
            </a:r>
            <a:endParaRPr lang="zh-CN" altLang="en-US" sz="1400" dirty="0"/>
          </a:p>
          <a:p>
            <a:r>
              <a:rPr lang="zh-CN" altLang="en-US" sz="1400" dirty="0"/>
              <a:t>    });</a:t>
            </a:r>
            <a:endParaRPr lang="zh-CN" altLang="en-US" sz="1400" dirty="0"/>
          </a:p>
          <a:p>
            <a:r>
              <a:rPr lang="zh-CN" altLang="en-US" sz="1400" dirty="0"/>
              <a:t>    ServiceLoader&lt;HttpResponseInterceptor&gt; responseInterceptors = ServiceLoader.load(HttpResponseInterceptor.class);</a:t>
            </a:r>
            <a:endParaRPr lang="zh-CN" altLang="en-US" sz="1400" dirty="0"/>
          </a:p>
          <a:p>
            <a:r>
              <a:rPr lang="zh-CN" altLang="en-US" sz="1400" dirty="0"/>
              <a:t>    responseInterceptors.forEach((x) -&gt; {</a:t>
            </a:r>
            <a:endParaRPr lang="zh-CN" altLang="en-US" sz="1400" dirty="0"/>
          </a:p>
          <a:p>
            <a:r>
              <a:rPr lang="zh-CN" altLang="en-US" sz="1400" dirty="0"/>
              <a:t>        httpClientBuilder.addInterceptorFirst(x);</a:t>
            </a:r>
            <a:endParaRPr lang="zh-CN" altLang="en-US" sz="1400" dirty="0"/>
          </a:p>
          <a:p>
            <a:r>
              <a:rPr lang="zh-CN" altLang="en-US" sz="1400" dirty="0"/>
              <a:t>    });</a:t>
            </a:r>
            <a:endParaRPr lang="zh-CN" altLang="en-US" sz="1400" dirty="0"/>
          </a:p>
          <a:p>
            <a:r>
              <a:rPr lang="zh-CN" altLang="en-US" sz="1400" dirty="0"/>
              <a:t>} catch (Throwable e) {</a:t>
            </a:r>
            <a:endParaRPr lang="zh-CN" altLang="en-US" sz="1400" dirty="0"/>
          </a:p>
          <a:p>
            <a:r>
              <a:rPr lang="zh-CN" altLang="en-US" sz="1400" dirty="0"/>
              <a:t>    logger.error(e.getMessage(), e);</a:t>
            </a:r>
            <a:endParaRPr lang="zh-CN" altLang="en-US" sz="1400" dirty="0"/>
          </a:p>
          <a:p>
            <a:r>
              <a:rPr lang="zh-CN" altLang="en-US" sz="1400" dirty="0"/>
              <a:t>}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this.httpClient = httpClientBuilder.build();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2424" y="1401350"/>
            <a:ext cx="104146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为http的调用开启yts的支持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为http请求的header增加ytsEnable，以及采用的事务模式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header("ytsEnable", "true");</a:t>
            </a:r>
            <a:endParaRPr lang="zh-CN" altLang="en-US" dirty="0"/>
          </a:p>
          <a:p>
            <a:r>
              <a:rPr lang="zh-CN" altLang="en-US" dirty="0"/>
              <a:t>header("ytsMode", "sagas");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b="1" dirty="0"/>
          </a:p>
          <a:p>
            <a:r>
              <a:rPr lang="zh-CN" altLang="en-US" b="1" dirty="0"/>
              <a:t>配置JdbcTemplate的bean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增加JdbcTemplate的bean，数据源与业务操作数据源一致，如果是MDD项目，由于项目默认已经有了jdbcTemplate的bean注入，无需再次注入。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4288" y="1571324"/>
            <a:ext cx="1096545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YTS支持基于okHttp封装sdk的适配器</a:t>
            </a:r>
            <a:endParaRPr lang="zh-CN" altLang="en-US" dirty="0">
              <a:solidFill>
                <a:schemeClr val="accent2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引入依赖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&lt;dependency&gt;</a:t>
            </a:r>
            <a:endParaRPr lang="zh-CN" altLang="en-US" dirty="0"/>
          </a:p>
          <a:p>
            <a:r>
              <a:rPr lang="zh-CN" altLang="en-US" dirty="0"/>
              <a:t>    &lt;groupId&gt;com.yonyou.cloud&lt;/groupId&gt;</a:t>
            </a:r>
            <a:endParaRPr lang="zh-CN" altLang="en-US" dirty="0"/>
          </a:p>
          <a:p>
            <a:r>
              <a:rPr lang="zh-CN" altLang="en-US" dirty="0"/>
              <a:t>    &lt;artifactId&gt;yts-okhttp-support&lt;/artifactId&gt;</a:t>
            </a:r>
            <a:endParaRPr lang="zh-CN" altLang="en-US" dirty="0"/>
          </a:p>
          <a:p>
            <a:r>
              <a:rPr lang="zh-CN" altLang="en-US" dirty="0"/>
              <a:t>    &lt;version&gt;1.5.0-SNAPSHOT&lt;/version&gt;</a:t>
            </a:r>
            <a:endParaRPr lang="zh-CN" altLang="en-US" dirty="0"/>
          </a:p>
          <a:p>
            <a:r>
              <a:rPr lang="zh-CN" altLang="en-US" dirty="0"/>
              <a:t>&lt;/dependency&gt;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如果使用iuap-pom-with-ucf-parent的pom版本为2.0.6以上，可以直接使用iuap-pom-with-ucf-parent依赖的版本，无需添加版本。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389" y="1288029"/>
            <a:ext cx="102025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创建OKHttpClient时增加yts的拦截器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OkHttpClient.Builder builder = new OkHttpClient.Builder();</a:t>
            </a:r>
            <a:endParaRPr lang="zh-CN" altLang="en-US" dirty="0"/>
          </a:p>
          <a:p>
            <a:r>
              <a:rPr lang="zh-CN" altLang="en-US" dirty="0"/>
              <a:t>try {</a:t>
            </a:r>
            <a:endParaRPr lang="zh-CN" altLang="en-US" dirty="0"/>
          </a:p>
          <a:p>
            <a:r>
              <a:rPr lang="zh-CN" altLang="en-US" dirty="0"/>
              <a:t>    ServiceLoader&lt;Interceptor&gt; requestInterceptors = ServiceLoader.load(Interceptor.class);</a:t>
            </a:r>
            <a:endParaRPr lang="zh-CN" altLang="en-US" dirty="0"/>
          </a:p>
          <a:p>
            <a:r>
              <a:rPr lang="zh-CN" altLang="en-US" dirty="0"/>
              <a:t>    requestInterceptors.forEach(</a:t>
            </a:r>
            <a:endParaRPr lang="zh-CN" altLang="en-US" dirty="0"/>
          </a:p>
          <a:p>
            <a:r>
              <a:rPr lang="zh-CN" altLang="en-US" dirty="0"/>
              <a:t>            x -&gt; {</a:t>
            </a:r>
            <a:endParaRPr lang="zh-CN" altLang="en-US" dirty="0"/>
          </a:p>
          <a:p>
            <a:r>
              <a:rPr lang="zh-CN" altLang="en-US" dirty="0"/>
              <a:t>                builder.addInterceptor(x);</a:t>
            </a:r>
            <a:endParaRPr lang="zh-CN" altLang="en-US" dirty="0"/>
          </a:p>
          <a:p>
            <a:r>
              <a:rPr lang="zh-CN" altLang="en-US" dirty="0"/>
              <a:t>            }</a:t>
            </a:r>
            <a:endParaRPr lang="zh-CN" altLang="en-US" dirty="0"/>
          </a:p>
          <a:p>
            <a:r>
              <a:rPr lang="zh-CN" altLang="en-US" dirty="0"/>
              <a:t>    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} catch (Throwable e) {</a:t>
            </a:r>
            <a:endParaRPr lang="zh-CN" altLang="en-US" dirty="0"/>
          </a:p>
          <a:p>
            <a:r>
              <a:rPr lang="zh-CN" altLang="en-US" dirty="0"/>
              <a:t>    LOG.error(e.getMessage(), e);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  <a:p>
            <a:r>
              <a:rPr lang="zh-CN" altLang="en-US" dirty="0"/>
              <a:t>OKHTTP_CLIENT = builder.build();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—HTTP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调用端（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HttpClient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3441" y="1324233"/>
            <a:ext cx="103154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http调用时支持yts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为http请求的header增加ytsEnable，以及采用的事务模式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header("ytsEnable", "true");</a:t>
            </a:r>
            <a:endParaRPr lang="zh-CN" altLang="en-US" dirty="0"/>
          </a:p>
          <a:p>
            <a:r>
              <a:rPr lang="zh-CN" altLang="en-US" dirty="0"/>
              <a:t>header("ytsMode", "sagas");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配置JdbcTemplate的bean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增加JdbcTemplate的bean，数据源与业务操作数据源一致，如果是MDD项目，由于项目默认已经有了jdbcTemplate的bean注入，无需再次注入。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--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MDD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方式的打桩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4" y="1375410"/>
            <a:ext cx="10563225" cy="499491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26" y="3002243"/>
            <a:ext cx="7970807" cy="426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通过配置中心打桩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976" y="1347116"/>
            <a:ext cx="11458202" cy="4454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08" y="1347116"/>
            <a:ext cx="7635902" cy="437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60" y="1347116"/>
            <a:ext cx="7694398" cy="4389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通过配置中心打桩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064" y="1053715"/>
            <a:ext cx="10475873" cy="549255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通过配置中心打桩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55" y="1571750"/>
            <a:ext cx="11321796" cy="3714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二（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接入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– 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通过配置中心打桩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1554" y="1070264"/>
            <a:ext cx="7715454" cy="51123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功能架构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479"/>
          <p:cNvSpPr/>
          <p:nvPr/>
        </p:nvSpPr>
        <p:spPr>
          <a:xfrm>
            <a:off x="2607734" y="5656790"/>
            <a:ext cx="7034966" cy="446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>
              <a:defRPr sz="600">
                <a:solidFill>
                  <a:srgbClr val="4040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7" name="矩形 479"/>
          <p:cNvSpPr/>
          <p:nvPr/>
        </p:nvSpPr>
        <p:spPr>
          <a:xfrm>
            <a:off x="762000" y="2146299"/>
            <a:ext cx="1714500" cy="39822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  <a:prstDash val="solid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矩形 479"/>
          <p:cNvSpPr/>
          <p:nvPr/>
        </p:nvSpPr>
        <p:spPr>
          <a:xfrm>
            <a:off x="9753600" y="2146298"/>
            <a:ext cx="1714500" cy="39822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矩形 479"/>
          <p:cNvSpPr/>
          <p:nvPr/>
        </p:nvSpPr>
        <p:spPr>
          <a:xfrm>
            <a:off x="762000" y="1005415"/>
            <a:ext cx="10706100" cy="970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矩形 479"/>
          <p:cNvSpPr/>
          <p:nvPr/>
        </p:nvSpPr>
        <p:spPr>
          <a:xfrm>
            <a:off x="2581441" y="2151543"/>
            <a:ext cx="5291136" cy="28513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0">
            <a:solidFill>
              <a:schemeClr val="accent2"/>
            </a:solidFill>
            <a:prstDash val="solid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矩形 479"/>
          <p:cNvSpPr/>
          <p:nvPr/>
        </p:nvSpPr>
        <p:spPr>
          <a:xfrm>
            <a:off x="8039100" y="2158998"/>
            <a:ext cx="1536700" cy="32342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  <a:prstDash val="solid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04943" y="5690345"/>
            <a:ext cx="1099246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Spring </a:t>
            </a:r>
            <a:r>
              <a:rPr kumimoji="1" lang="zh-CN" altLang="en-US" sz="1000" dirty="0"/>
              <a:t>框架接入</a:t>
            </a:r>
            <a:endParaRPr kumimoji="1"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4761106" y="5690344"/>
            <a:ext cx="1011044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DB</a:t>
            </a:r>
            <a:r>
              <a:rPr kumimoji="1" lang="zh-CN" altLang="en-US" sz="1000" dirty="0"/>
              <a:t> 事务支持</a:t>
            </a:r>
            <a:endParaRPr kumimoji="1" lang="zh-CN" altLang="en-US" sz="1000" dirty="0"/>
          </a:p>
        </p:txBody>
      </p:sp>
      <p:sp>
        <p:nvSpPr>
          <p:cNvPr id="15" name="矩形 14"/>
          <p:cNvSpPr/>
          <p:nvPr/>
        </p:nvSpPr>
        <p:spPr>
          <a:xfrm>
            <a:off x="5840233" y="5690344"/>
            <a:ext cx="1320800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微服务注册中心</a:t>
            </a:r>
            <a:endParaRPr kumimoji="1"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7218183" y="5692003"/>
            <a:ext cx="1254038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微服务元数据支持</a:t>
            </a:r>
            <a:endParaRPr kumimoji="1" lang="zh-CN" altLang="en-US" sz="1000" dirty="0"/>
          </a:p>
        </p:txBody>
      </p:sp>
      <p:sp>
        <p:nvSpPr>
          <p:cNvPr id="17" name="矩形 16"/>
          <p:cNvSpPr/>
          <p:nvPr/>
        </p:nvSpPr>
        <p:spPr>
          <a:xfrm>
            <a:off x="8512048" y="5696089"/>
            <a:ext cx="1113718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微服务监控能力</a:t>
            </a:r>
            <a:endParaRPr kumimoji="1" lang="zh-CN" altLang="en-US" sz="1000" dirty="0"/>
          </a:p>
        </p:txBody>
      </p:sp>
      <p:sp>
        <p:nvSpPr>
          <p:cNvPr id="19" name="Shape 1638"/>
          <p:cNvSpPr/>
          <p:nvPr/>
        </p:nvSpPr>
        <p:spPr>
          <a:xfrm>
            <a:off x="4454210" y="1073170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分布式事务的接入</a:t>
            </a:r>
            <a:endParaRPr sz="1000" b="1" dirty="0"/>
          </a:p>
        </p:txBody>
      </p:sp>
      <p:sp>
        <p:nvSpPr>
          <p:cNvPr id="20" name="矩形 19"/>
          <p:cNvSpPr/>
          <p:nvPr/>
        </p:nvSpPr>
        <p:spPr>
          <a:xfrm>
            <a:off x="958850" y="1372878"/>
            <a:ext cx="201295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基于</a:t>
            </a:r>
            <a:r>
              <a:rPr kumimoji="1" lang="en-US" altLang="zh-CN" sz="1000" dirty="0"/>
              <a:t>MDD</a:t>
            </a:r>
            <a:r>
              <a:rPr kumimoji="1" lang="zh-CN" altLang="en-US" sz="1000" dirty="0"/>
              <a:t> 运行时方式接入</a:t>
            </a:r>
            <a:endParaRPr kumimoji="1" lang="zh-CN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3127375" y="1372878"/>
            <a:ext cx="1825625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基于 </a:t>
            </a:r>
            <a:r>
              <a:rPr kumimoji="1" lang="en-US" altLang="zh-CN" sz="1000" dirty="0"/>
              <a:t>IRIS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RPC</a:t>
            </a:r>
            <a:r>
              <a:rPr kumimoji="1" lang="zh-CN" altLang="en-US" sz="1000" dirty="0"/>
              <a:t>框架接入</a:t>
            </a:r>
            <a:endParaRPr kumimoji="1"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5141117" y="1372878"/>
            <a:ext cx="3545683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基于 </a:t>
            </a:r>
            <a:r>
              <a:rPr kumimoji="1" lang="en-US" altLang="zh-CN" sz="1000" dirty="0"/>
              <a:t>YTS-HTTP-SDK, </a:t>
            </a:r>
            <a:r>
              <a:rPr kumimoji="1" lang="en-US" altLang="zh-CN" sz="1000" dirty="0" err="1"/>
              <a:t>HttpClient,OkHttp</a:t>
            </a:r>
            <a:r>
              <a:rPr kumimoji="1" lang="zh-CN" altLang="en-US" sz="1000" dirty="0"/>
              <a:t>工具包接入</a:t>
            </a:r>
            <a:endParaRPr kumimoji="1" lang="zh-CN" altLang="en-US" sz="1000" dirty="0"/>
          </a:p>
        </p:txBody>
      </p:sp>
      <p:sp>
        <p:nvSpPr>
          <p:cNvPr id="23" name="Shape 1638"/>
          <p:cNvSpPr/>
          <p:nvPr/>
        </p:nvSpPr>
        <p:spPr>
          <a:xfrm>
            <a:off x="29212" y="2268162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开发态支持</a:t>
            </a:r>
            <a:endParaRPr sz="1000" b="1" dirty="0"/>
          </a:p>
        </p:txBody>
      </p:sp>
      <p:sp>
        <p:nvSpPr>
          <p:cNvPr id="24" name="矩形 23"/>
          <p:cNvSpPr/>
          <p:nvPr/>
        </p:nvSpPr>
        <p:spPr>
          <a:xfrm>
            <a:off x="958850" y="2693733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DB</a:t>
            </a:r>
            <a:r>
              <a:rPr kumimoji="1" lang="zh-CN" altLang="en-US" sz="1000" dirty="0"/>
              <a:t>事务配置</a:t>
            </a:r>
            <a:endParaRPr kumimoji="1" lang="zh-CN" altLang="en-US" sz="1000" dirty="0"/>
          </a:p>
        </p:txBody>
      </p:sp>
      <p:sp>
        <p:nvSpPr>
          <p:cNvPr id="25" name="矩形 24"/>
          <p:cNvSpPr/>
          <p:nvPr/>
        </p:nvSpPr>
        <p:spPr>
          <a:xfrm>
            <a:off x="958850" y="3176332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RPC</a:t>
            </a:r>
            <a:r>
              <a:rPr kumimoji="1" lang="zh-CN" altLang="en-US" sz="1000" dirty="0"/>
              <a:t> 接口开发</a:t>
            </a:r>
            <a:endParaRPr kumimoji="1" lang="zh-CN" altLang="en-US" sz="1000" dirty="0"/>
          </a:p>
        </p:txBody>
      </p:sp>
      <p:sp>
        <p:nvSpPr>
          <p:cNvPr id="26" name="矩形 25"/>
          <p:cNvSpPr/>
          <p:nvPr/>
        </p:nvSpPr>
        <p:spPr>
          <a:xfrm>
            <a:off x="958850" y="3659977"/>
            <a:ext cx="1320359" cy="48566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YTS-SDK</a:t>
            </a:r>
            <a:endParaRPr kumimoji="1" lang="en-US" altLang="zh-CN" sz="1000" dirty="0"/>
          </a:p>
          <a:p>
            <a:pPr algn="ctr"/>
            <a:r>
              <a:rPr kumimoji="1" lang="zh-CN" altLang="en-US" sz="1000" dirty="0"/>
              <a:t>多运行环境支持</a:t>
            </a:r>
            <a:endParaRPr kumimoji="1" lang="zh-CN" altLang="en-US" sz="1000" dirty="0"/>
          </a:p>
        </p:txBody>
      </p:sp>
      <p:sp>
        <p:nvSpPr>
          <p:cNvPr id="27" name="Shape 1638"/>
          <p:cNvSpPr/>
          <p:nvPr/>
        </p:nvSpPr>
        <p:spPr>
          <a:xfrm>
            <a:off x="9033512" y="2219717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运维支持</a:t>
            </a:r>
            <a:endParaRPr sz="1000" b="1" dirty="0"/>
          </a:p>
        </p:txBody>
      </p:sp>
      <p:sp>
        <p:nvSpPr>
          <p:cNvPr id="28" name="矩形 27"/>
          <p:cNvSpPr/>
          <p:nvPr/>
        </p:nvSpPr>
        <p:spPr>
          <a:xfrm>
            <a:off x="9950450" y="2630233"/>
            <a:ext cx="1320800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CI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/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CD</a:t>
            </a:r>
            <a:endParaRPr kumimoji="1" lang="zh-CN" altLang="en-US" sz="1000" dirty="0"/>
          </a:p>
        </p:txBody>
      </p:sp>
      <p:sp>
        <p:nvSpPr>
          <p:cNvPr id="29" name="Shape 1638"/>
          <p:cNvSpPr/>
          <p:nvPr/>
        </p:nvSpPr>
        <p:spPr>
          <a:xfrm>
            <a:off x="7252974" y="2216203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异常事务监控、重试</a:t>
            </a:r>
            <a:endParaRPr sz="1000" b="1" dirty="0"/>
          </a:p>
        </p:txBody>
      </p:sp>
      <p:sp>
        <p:nvSpPr>
          <p:cNvPr id="30" name="矩形 29"/>
          <p:cNvSpPr/>
          <p:nvPr/>
        </p:nvSpPr>
        <p:spPr>
          <a:xfrm>
            <a:off x="958850" y="4219822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补偿接口开发</a:t>
            </a:r>
            <a:endParaRPr kumimoji="1"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962853" y="4687154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异常模拟</a:t>
            </a:r>
            <a:endParaRPr kumimoji="1"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962853" y="5149895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YTS</a:t>
            </a:r>
            <a:r>
              <a:rPr kumimoji="1" lang="zh-CN" altLang="en-US" sz="1000" dirty="0"/>
              <a:t> 监控配置</a:t>
            </a:r>
            <a:endParaRPr kumimoji="1" lang="zh-CN" altLang="en-US" sz="1000" dirty="0"/>
          </a:p>
        </p:txBody>
      </p:sp>
      <p:sp>
        <p:nvSpPr>
          <p:cNvPr id="33" name="矩形 32"/>
          <p:cNvSpPr/>
          <p:nvPr/>
        </p:nvSpPr>
        <p:spPr>
          <a:xfrm>
            <a:off x="9950450" y="3111754"/>
            <a:ext cx="1320800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环境变量控制</a:t>
            </a:r>
            <a:endParaRPr kumimoji="1" lang="zh-CN" altLang="en-US" sz="1000" dirty="0"/>
          </a:p>
        </p:txBody>
      </p:sp>
      <p:sp>
        <p:nvSpPr>
          <p:cNvPr id="34" name="矩形 33"/>
          <p:cNvSpPr/>
          <p:nvPr/>
        </p:nvSpPr>
        <p:spPr>
          <a:xfrm>
            <a:off x="9950450" y="3604295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事务运行日志查看</a:t>
            </a:r>
            <a:endParaRPr kumimoji="1"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9950450" y="4107469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全链路监控</a:t>
            </a:r>
            <a:r>
              <a:rPr kumimoji="1" lang="en-US" altLang="zh-CN" sz="1000" dirty="0"/>
              <a:t>Hubble</a:t>
            </a:r>
            <a:endParaRPr kumimoji="1"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8236983" y="2572874"/>
            <a:ext cx="1186657" cy="37586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异常事务上报</a:t>
            </a:r>
            <a:endParaRPr kumimoji="1" lang="zh-CN" altLang="en-US" sz="1000" dirty="0"/>
          </a:p>
        </p:txBody>
      </p:sp>
      <p:sp>
        <p:nvSpPr>
          <p:cNvPr id="37" name="矩形 36"/>
          <p:cNvSpPr/>
          <p:nvPr/>
        </p:nvSpPr>
        <p:spPr>
          <a:xfrm>
            <a:off x="8236983" y="3169051"/>
            <a:ext cx="1186657" cy="37586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云端数据收集</a:t>
            </a:r>
            <a:endParaRPr kumimoji="1" lang="zh-CN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8236983" y="3729870"/>
            <a:ext cx="1186657" cy="37586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命令重试</a:t>
            </a:r>
            <a:endParaRPr kumimoji="1" lang="zh-CN" altLang="en-US" sz="1000" dirty="0"/>
          </a:p>
        </p:txBody>
      </p:sp>
      <p:sp>
        <p:nvSpPr>
          <p:cNvPr id="39" name="矩形 38"/>
          <p:cNvSpPr/>
          <p:nvPr/>
        </p:nvSpPr>
        <p:spPr>
          <a:xfrm>
            <a:off x="8236983" y="4294321"/>
            <a:ext cx="1186657" cy="37586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错误堆栈查看</a:t>
            </a:r>
            <a:endParaRPr kumimoji="1" lang="zh-CN" altLang="en-US" sz="1000" dirty="0"/>
          </a:p>
        </p:txBody>
      </p:sp>
      <p:sp>
        <p:nvSpPr>
          <p:cNvPr id="40" name="矩形 39"/>
          <p:cNvSpPr/>
          <p:nvPr/>
        </p:nvSpPr>
        <p:spPr>
          <a:xfrm>
            <a:off x="8236983" y="4858772"/>
            <a:ext cx="1186657" cy="37586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调用拓扑查看</a:t>
            </a:r>
            <a:endParaRPr kumimoji="1" lang="zh-CN" altLang="en-US" sz="1000" dirty="0"/>
          </a:p>
        </p:txBody>
      </p:sp>
      <p:sp>
        <p:nvSpPr>
          <p:cNvPr id="41" name="Shape 1638"/>
          <p:cNvSpPr/>
          <p:nvPr/>
        </p:nvSpPr>
        <p:spPr>
          <a:xfrm>
            <a:off x="3559653" y="2253272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分布式事务核心 </a:t>
            </a:r>
            <a:r>
              <a:rPr lang="en-US" altLang="zh-CN" b="1" dirty="0"/>
              <a:t>-</a:t>
            </a:r>
            <a:r>
              <a:rPr lang="zh-CN" altLang="en-US" b="1" dirty="0"/>
              <a:t> 运行态支撑</a:t>
            </a:r>
            <a:endParaRPr sz="1000" b="1" dirty="0"/>
          </a:p>
        </p:txBody>
      </p:sp>
      <p:sp>
        <p:nvSpPr>
          <p:cNvPr id="42" name="矩形 41"/>
          <p:cNvSpPr/>
          <p:nvPr/>
        </p:nvSpPr>
        <p:spPr>
          <a:xfrm>
            <a:off x="958409" y="5599936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重试参数配置</a:t>
            </a:r>
            <a:endParaRPr kumimoji="1" lang="zh-CN" altLang="en-US" sz="1000" dirty="0"/>
          </a:p>
        </p:txBody>
      </p:sp>
      <p:sp>
        <p:nvSpPr>
          <p:cNvPr id="44" name="矩形 43"/>
          <p:cNvSpPr/>
          <p:nvPr/>
        </p:nvSpPr>
        <p:spPr>
          <a:xfrm>
            <a:off x="8931671" y="1359987"/>
            <a:ext cx="2339579" cy="375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其他异步或消息方式接入（暂不支持）</a:t>
            </a:r>
            <a:endParaRPr kumimoji="1"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6305550" y="3986579"/>
            <a:ext cx="1472477" cy="52865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HTTP</a:t>
            </a:r>
            <a:r>
              <a:rPr kumimoji="1" lang="zh-CN" altLang="en-US" sz="1100" dirty="0"/>
              <a:t> 方式支持</a:t>
            </a:r>
            <a:endParaRPr kumimoji="1" lang="zh-CN" altLang="en-US" sz="1100" dirty="0"/>
          </a:p>
        </p:txBody>
      </p:sp>
      <p:sp>
        <p:nvSpPr>
          <p:cNvPr id="51" name="Shape 1638"/>
          <p:cNvSpPr/>
          <p:nvPr/>
        </p:nvSpPr>
        <p:spPr>
          <a:xfrm>
            <a:off x="9033512" y="5694775"/>
            <a:ext cx="315467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100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pPr algn="ctr"/>
            <a:r>
              <a:rPr lang="zh-CN" altLang="en-US" b="1" dirty="0"/>
              <a:t>技术</a:t>
            </a:r>
            <a:r>
              <a:rPr lang="zh-CN" altLang="en-US" b="1"/>
              <a:t>中台基础能力支撑</a:t>
            </a:r>
            <a:endParaRPr sz="1000" b="1" dirty="0"/>
          </a:p>
        </p:txBody>
      </p:sp>
      <p:sp>
        <p:nvSpPr>
          <p:cNvPr id="52" name="矩形 51"/>
          <p:cNvSpPr/>
          <p:nvPr/>
        </p:nvSpPr>
        <p:spPr>
          <a:xfrm>
            <a:off x="9950450" y="4617742"/>
            <a:ext cx="1320800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容器监控、报警</a:t>
            </a:r>
            <a:endParaRPr kumimoji="1" lang="zh-CN" altLang="en-US" sz="1000" dirty="0"/>
          </a:p>
        </p:txBody>
      </p:sp>
      <p:sp>
        <p:nvSpPr>
          <p:cNvPr id="53" name="矩形 52"/>
          <p:cNvSpPr/>
          <p:nvPr/>
        </p:nvSpPr>
        <p:spPr>
          <a:xfrm>
            <a:off x="9950450" y="5138030"/>
            <a:ext cx="1320800" cy="3758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微服务管控入口</a:t>
            </a:r>
            <a:endParaRPr kumimoji="1" lang="zh-CN" altLang="en-US" sz="10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796560" y="4579347"/>
            <a:ext cx="4745816" cy="371217"/>
            <a:chOff x="2769556" y="4543534"/>
            <a:chExt cx="4712957" cy="342571"/>
          </a:xfrm>
        </p:grpSpPr>
        <p:sp>
          <p:nvSpPr>
            <p:cNvPr id="57" name="矩形 56"/>
            <p:cNvSpPr/>
            <p:nvPr/>
          </p:nvSpPr>
          <p:spPr>
            <a:xfrm>
              <a:off x="2769556" y="4558997"/>
              <a:ext cx="876716" cy="325098"/>
            </a:xfrm>
            <a:prstGeom prst="rect">
              <a:avLst/>
            </a:prstGeom>
            <a:solidFill>
              <a:schemeClr val="accent3"/>
            </a:solidFill>
            <a:ln w="31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/>
                <a:t>DB</a:t>
              </a:r>
              <a:r>
                <a:rPr kumimoji="1" lang="zh-CN" altLang="en-US" sz="1000" dirty="0"/>
                <a:t>事务回滚</a:t>
              </a:r>
              <a:endParaRPr kumimoji="1" lang="zh-CN" altLang="en-US" sz="10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704966" y="4557466"/>
              <a:ext cx="876717" cy="323229"/>
            </a:xfrm>
            <a:prstGeom prst="rect">
              <a:avLst/>
            </a:prstGeom>
            <a:solidFill>
              <a:schemeClr val="accent3"/>
            </a:solidFill>
            <a:ln w="31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/>
                <a:t>YTS</a:t>
              </a:r>
              <a:r>
                <a:rPr kumimoji="1" lang="zh-CN" altLang="en-US" sz="1000" dirty="0"/>
                <a:t>日志</a:t>
              </a:r>
              <a:endParaRPr kumimoji="1" lang="zh-CN" altLang="en-US" sz="10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5512147" y="4543534"/>
              <a:ext cx="795656" cy="339053"/>
            </a:xfrm>
            <a:prstGeom prst="rect">
              <a:avLst/>
            </a:prstGeom>
            <a:solidFill>
              <a:schemeClr val="accent3"/>
            </a:solidFill>
            <a:ln w="31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/>
                <a:t>定时任务</a:t>
              </a:r>
              <a:endParaRPr kumimoji="1" lang="zh-CN" altLang="en-US" sz="10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96087" y="4543534"/>
              <a:ext cx="1086426" cy="337161"/>
            </a:xfrm>
            <a:prstGeom prst="rect">
              <a:avLst/>
            </a:prstGeom>
            <a:solidFill>
              <a:schemeClr val="accent3"/>
            </a:solidFill>
            <a:ln w="31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/>
                <a:t>分支嵌套流转</a:t>
              </a:r>
              <a:endParaRPr kumimoji="1" lang="zh-CN" altLang="en-US" sz="10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652699" y="4544423"/>
              <a:ext cx="795656" cy="341682"/>
            </a:xfrm>
            <a:prstGeom prst="rect">
              <a:avLst/>
            </a:prstGeom>
            <a:solidFill>
              <a:schemeClr val="accent3"/>
            </a:solidFill>
            <a:ln w="3175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/>
                <a:t>序列化</a:t>
              </a:r>
              <a:endParaRPr kumimoji="1" lang="zh-CN" altLang="en-US" sz="1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815058" y="3977222"/>
            <a:ext cx="1618937" cy="54356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MDD</a:t>
            </a:r>
            <a:r>
              <a:rPr kumimoji="1" lang="zh-CN" altLang="en-US" sz="1050" dirty="0"/>
              <a:t> </a:t>
            </a:r>
            <a:r>
              <a:rPr kumimoji="1" lang="en-US" altLang="zh-CN" sz="1100" dirty="0"/>
              <a:t>Runtime</a:t>
            </a:r>
            <a:r>
              <a:rPr kumimoji="1" lang="zh-CN" altLang="en-US" sz="1100" dirty="0"/>
              <a:t>支持</a:t>
            </a:r>
            <a:endParaRPr kumimoji="1" lang="zh-CN" altLang="en-US" sz="1100" dirty="0"/>
          </a:p>
        </p:txBody>
      </p:sp>
      <p:sp>
        <p:nvSpPr>
          <p:cNvPr id="48" name="矩形 479"/>
          <p:cNvSpPr/>
          <p:nvPr/>
        </p:nvSpPr>
        <p:spPr>
          <a:xfrm>
            <a:off x="2804434" y="2650542"/>
            <a:ext cx="1620202" cy="13283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954594" y="2771491"/>
            <a:ext cx="1320800" cy="310500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/>
              <a:t>MDD</a:t>
            </a:r>
            <a:r>
              <a:rPr kumimoji="1" lang="zh-CN" altLang="en-US" sz="1000" dirty="0"/>
              <a:t>规则执行</a:t>
            </a:r>
            <a:endParaRPr kumimoji="1"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2954594" y="3166896"/>
            <a:ext cx="1320800" cy="288835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跨域调用（</a:t>
            </a:r>
            <a:r>
              <a:rPr kumimoji="1" lang="en-US" altLang="zh-CN" sz="1000" dirty="0"/>
              <a:t>DTC</a:t>
            </a:r>
            <a:r>
              <a:rPr kumimoji="1" lang="zh-CN" altLang="en-US" sz="1000" dirty="0"/>
              <a:t>）</a:t>
            </a:r>
            <a:endParaRPr kumimoji="1" lang="zh-CN" altLang="en-US" sz="1000" dirty="0"/>
          </a:p>
        </p:txBody>
      </p:sp>
      <p:sp>
        <p:nvSpPr>
          <p:cNvPr id="56" name="矩形 55"/>
          <p:cNvSpPr/>
          <p:nvPr/>
        </p:nvSpPr>
        <p:spPr>
          <a:xfrm>
            <a:off x="2958581" y="3542524"/>
            <a:ext cx="1320800" cy="288835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MDD</a:t>
            </a:r>
            <a:r>
              <a:rPr kumimoji="1" lang="zh-CN" altLang="en-US" sz="1000" dirty="0"/>
              <a:t>上下文传递</a:t>
            </a:r>
            <a:endParaRPr kumimoji="1" lang="zh-CN" altLang="en-US" sz="1000" dirty="0"/>
          </a:p>
        </p:txBody>
      </p:sp>
      <p:sp>
        <p:nvSpPr>
          <p:cNvPr id="70" name="矩形 69"/>
          <p:cNvSpPr/>
          <p:nvPr/>
        </p:nvSpPr>
        <p:spPr>
          <a:xfrm>
            <a:off x="2802907" y="2639078"/>
            <a:ext cx="1640699" cy="188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4619515" y="3986984"/>
            <a:ext cx="1496533" cy="54437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/>
              <a:t>IRIS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Runtime</a:t>
            </a:r>
            <a:r>
              <a:rPr kumimoji="1" lang="zh-CN" altLang="en-US" sz="1100" dirty="0"/>
              <a:t>支持</a:t>
            </a:r>
            <a:endParaRPr kumimoji="1" lang="zh-CN" altLang="en-US" sz="1100" dirty="0"/>
          </a:p>
        </p:txBody>
      </p:sp>
      <p:sp>
        <p:nvSpPr>
          <p:cNvPr id="49" name="矩形 479"/>
          <p:cNvSpPr/>
          <p:nvPr/>
        </p:nvSpPr>
        <p:spPr>
          <a:xfrm>
            <a:off x="4625706" y="2658442"/>
            <a:ext cx="1484153" cy="13187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44313" y="2783702"/>
            <a:ext cx="1255824" cy="310500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插件运行机制</a:t>
            </a:r>
            <a:endParaRPr kumimoji="1" lang="zh-CN" altLang="en-US" sz="1000" dirty="0"/>
          </a:p>
        </p:txBody>
      </p:sp>
      <p:sp>
        <p:nvSpPr>
          <p:cNvPr id="63" name="矩形 62"/>
          <p:cNvSpPr/>
          <p:nvPr/>
        </p:nvSpPr>
        <p:spPr>
          <a:xfrm>
            <a:off x="4744313" y="3171047"/>
            <a:ext cx="1255824" cy="287662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IRIS</a:t>
            </a:r>
            <a:r>
              <a:rPr kumimoji="1" lang="zh-CN" altLang="en-US" sz="1000" dirty="0"/>
              <a:t> 上下文</a:t>
            </a:r>
            <a:endParaRPr kumimoji="1" lang="zh-CN" altLang="en-US" sz="1000" dirty="0"/>
          </a:p>
        </p:txBody>
      </p:sp>
      <p:sp>
        <p:nvSpPr>
          <p:cNvPr id="64" name="矩形 63"/>
          <p:cNvSpPr/>
          <p:nvPr/>
        </p:nvSpPr>
        <p:spPr>
          <a:xfrm>
            <a:off x="4744313" y="3530620"/>
            <a:ext cx="1255824" cy="298827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同步、异步调用</a:t>
            </a:r>
            <a:endParaRPr kumimoji="1" lang="zh-CN" altLang="en-US" sz="1000" dirty="0"/>
          </a:p>
        </p:txBody>
      </p:sp>
      <p:sp>
        <p:nvSpPr>
          <p:cNvPr id="72" name="矩形 71"/>
          <p:cNvSpPr/>
          <p:nvPr/>
        </p:nvSpPr>
        <p:spPr>
          <a:xfrm>
            <a:off x="4625704" y="2655499"/>
            <a:ext cx="1504791" cy="1865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矩形 479"/>
          <p:cNvSpPr/>
          <p:nvPr/>
        </p:nvSpPr>
        <p:spPr>
          <a:xfrm>
            <a:off x="6286500" y="2639254"/>
            <a:ext cx="1491527" cy="13442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 defTabSz="147955"/>
            <a:endParaRPr sz="600">
              <a:solidFill>
                <a:srgbClr val="40404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439617" y="2783465"/>
            <a:ext cx="1169269" cy="310500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HttpClient,OkHttp</a:t>
            </a:r>
            <a:endParaRPr kumimoji="1" lang="zh-CN" altLang="en-US" sz="1000" dirty="0"/>
          </a:p>
        </p:txBody>
      </p:sp>
      <p:sp>
        <p:nvSpPr>
          <p:cNvPr id="66" name="矩形 65"/>
          <p:cNvSpPr/>
          <p:nvPr/>
        </p:nvSpPr>
        <p:spPr>
          <a:xfrm>
            <a:off x="6439617" y="3161230"/>
            <a:ext cx="1169269" cy="310500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加签、验签</a:t>
            </a:r>
            <a:endParaRPr kumimoji="1" lang="zh-CN" altLang="en-US" sz="1000" dirty="0"/>
          </a:p>
        </p:txBody>
      </p:sp>
      <p:sp>
        <p:nvSpPr>
          <p:cNvPr id="67" name="矩形 66"/>
          <p:cNvSpPr/>
          <p:nvPr/>
        </p:nvSpPr>
        <p:spPr>
          <a:xfrm>
            <a:off x="6432280" y="3547690"/>
            <a:ext cx="1169269" cy="310500"/>
          </a:xfrm>
          <a:prstGeom prst="rect">
            <a:avLst/>
          </a:prstGeom>
          <a:solidFill>
            <a:schemeClr val="accent3"/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上下文转换</a:t>
            </a:r>
            <a:endParaRPr kumimoji="1" lang="zh-CN" altLang="en-US" sz="1000" dirty="0"/>
          </a:p>
        </p:txBody>
      </p:sp>
      <p:sp>
        <p:nvSpPr>
          <p:cNvPr id="73" name="矩形 72"/>
          <p:cNvSpPr/>
          <p:nvPr/>
        </p:nvSpPr>
        <p:spPr>
          <a:xfrm>
            <a:off x="6289519" y="2655076"/>
            <a:ext cx="1479149" cy="186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矩形 67"/>
          <p:cNvSpPr/>
          <p:nvPr/>
        </p:nvSpPr>
        <p:spPr>
          <a:xfrm>
            <a:off x="2630742" y="5692003"/>
            <a:ext cx="928517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iuap</a:t>
            </a:r>
            <a:r>
              <a:rPr kumimoji="1" lang="zh-CN" altLang="en-US" sz="1000" dirty="0"/>
              <a:t>中间件</a:t>
            </a:r>
            <a:endParaRPr kumimoji="1" lang="zh-CN" altLang="en-US" sz="1000" dirty="0"/>
          </a:p>
        </p:txBody>
      </p:sp>
      <p:sp>
        <p:nvSpPr>
          <p:cNvPr id="3" name="圆角矩形 2"/>
          <p:cNvSpPr/>
          <p:nvPr/>
        </p:nvSpPr>
        <p:spPr>
          <a:xfrm>
            <a:off x="2577208" y="5072611"/>
            <a:ext cx="5356059" cy="5442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668345" y="5138030"/>
            <a:ext cx="1011044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Sagas</a:t>
            </a:r>
            <a:r>
              <a:rPr kumimoji="1" lang="zh-CN" altLang="en-US" sz="1000" dirty="0"/>
              <a:t>模式</a:t>
            </a:r>
            <a:endParaRPr kumimoji="1" lang="zh-CN" altLang="en-US" sz="1000" dirty="0"/>
          </a:p>
        </p:txBody>
      </p:sp>
      <p:sp>
        <p:nvSpPr>
          <p:cNvPr id="74" name="矩形 73"/>
          <p:cNvSpPr/>
          <p:nvPr/>
        </p:nvSpPr>
        <p:spPr>
          <a:xfrm>
            <a:off x="3780097" y="5138030"/>
            <a:ext cx="1011044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TCC</a:t>
            </a:r>
            <a:r>
              <a:rPr kumimoji="1" lang="zh-CN" altLang="en-US" sz="1000" dirty="0"/>
              <a:t>模式</a:t>
            </a:r>
            <a:endParaRPr kumimoji="1" lang="zh-CN" altLang="en-US" sz="1000" dirty="0"/>
          </a:p>
        </p:txBody>
      </p:sp>
      <p:sp>
        <p:nvSpPr>
          <p:cNvPr id="75" name="矩形 74"/>
          <p:cNvSpPr/>
          <p:nvPr/>
        </p:nvSpPr>
        <p:spPr>
          <a:xfrm>
            <a:off x="4913919" y="5138030"/>
            <a:ext cx="1086217" cy="37586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异步</a:t>
            </a:r>
            <a:r>
              <a:rPr kumimoji="1" lang="en-US" altLang="zh-CN" sz="1000" dirty="0"/>
              <a:t>Sagas</a:t>
            </a:r>
            <a:r>
              <a:rPr kumimoji="1" lang="zh-CN" altLang="en-US" sz="1000" dirty="0"/>
              <a:t>模式</a:t>
            </a:r>
            <a:endParaRPr kumimoji="1" lang="zh-CN" altLang="en-US" sz="1000" dirty="0"/>
          </a:p>
        </p:txBody>
      </p:sp>
      <p:sp>
        <p:nvSpPr>
          <p:cNvPr id="76" name="矩形 75"/>
          <p:cNvSpPr/>
          <p:nvPr/>
        </p:nvSpPr>
        <p:spPr>
          <a:xfrm>
            <a:off x="6085534" y="5148732"/>
            <a:ext cx="1795625" cy="375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增强型</a:t>
            </a:r>
            <a:r>
              <a:rPr kumimoji="1" lang="en-US" altLang="zh-CN" sz="1000" dirty="0"/>
              <a:t>XA</a:t>
            </a:r>
            <a:r>
              <a:rPr kumimoji="1" lang="zh-CN" altLang="en-US" sz="1000" dirty="0"/>
              <a:t>数据库代理</a:t>
            </a:r>
            <a:r>
              <a:rPr kumimoji="1" lang="en-US" altLang="zh-CN" sz="1000" dirty="0"/>
              <a:t>(</a:t>
            </a:r>
            <a:r>
              <a:rPr kumimoji="1" lang="zh-CN" altLang="en-US" sz="1000" dirty="0"/>
              <a:t>未实现</a:t>
            </a:r>
            <a:r>
              <a:rPr kumimoji="1" lang="en-US" altLang="zh-CN" sz="1000" dirty="0"/>
              <a:t>)</a:t>
            </a:r>
            <a:endParaRPr kumimoji="1"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0" grpId="0" animBg="1"/>
      <p:bldP spid="72" grpId="0" animBg="1"/>
      <p:bldP spid="7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4928465" y="3271255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开发规范及约束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9" descr="E:\工作\2017\用友\集团\8.31新PPTvi\封面封底\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39" y="2803835"/>
            <a:ext cx="1420812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三（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开发规范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79597" y="3709697"/>
            <a:ext cx="7859046" cy="461008"/>
            <a:chOff x="1579597" y="3709697"/>
            <a:chExt cx="7859046" cy="461008"/>
          </a:xfrm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579597" y="3709697"/>
              <a:ext cx="439393" cy="46100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4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12827" y="3741961"/>
              <a:ext cx="7225816" cy="381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MDD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可以调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IRIS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IRIS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服务无法调用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82195" y="1646145"/>
            <a:ext cx="8029165" cy="461008"/>
            <a:chOff x="1582195" y="1646145"/>
            <a:chExt cx="8029165" cy="461008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1582195" y="1646145"/>
              <a:ext cx="439393" cy="46100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1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12827" y="1656175"/>
              <a:ext cx="7398533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必须正确开启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事务管理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579596" y="3048411"/>
            <a:ext cx="5471933" cy="461008"/>
            <a:chOff x="1579596" y="3048411"/>
            <a:chExt cx="5471933" cy="461008"/>
          </a:xfrm>
        </p:grpSpPr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1579596" y="3048411"/>
              <a:ext cx="439393" cy="46100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3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212824" y="3083448"/>
              <a:ext cx="4838705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引起业务数据回滚的异常必须继续抛出来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82194" y="4421096"/>
            <a:ext cx="5469336" cy="461008"/>
            <a:chOff x="1582194" y="4421096"/>
            <a:chExt cx="5469336" cy="461008"/>
          </a:xfrm>
        </p:grpSpPr>
        <p:sp>
          <p:nvSpPr>
            <p:cNvPr id="39" name="矩形 38"/>
            <p:cNvSpPr/>
            <p:nvPr/>
          </p:nvSpPr>
          <p:spPr>
            <a:xfrm>
              <a:off x="2212825" y="4469683"/>
              <a:ext cx="4838705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避免业务重试，可启用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RPC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框架重试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582194" y="4421096"/>
              <a:ext cx="439393" cy="46100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5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82195" y="2346001"/>
            <a:ext cx="8882605" cy="479621"/>
            <a:chOff x="1582195" y="2346001"/>
            <a:chExt cx="8882605" cy="479621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582195" y="2364614"/>
              <a:ext cx="439393" cy="46100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zh-CN" sz="3200" dirty="0">
                  <a:cs typeface="+mn-ea"/>
                  <a:sym typeface="+mn-lt"/>
                </a:rPr>
                <a:t>2</a:t>
              </a:r>
              <a:endParaRPr lang="zh-CN" altLang="en-US" sz="3200" dirty="0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173985" y="2346001"/>
              <a:ext cx="8290815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MDD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规则如果加入分布式事务，需实现</a:t>
              </a:r>
              <a:r>
                <a:rPr lang="en-US" altLang="zh-CN" dirty="0" err="1"/>
                <a:t>ISagaRule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三（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开发规范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515" y="1099038"/>
            <a:ext cx="9592361" cy="516344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三（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开发规范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296" y="1145198"/>
            <a:ext cx="1021080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三（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开发规范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409" y="1106136"/>
            <a:ext cx="10102315" cy="51169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工作\2017\用友\集团\8.31新PPTvi\封面封底\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75" y="2824691"/>
            <a:ext cx="1347788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4846550" y="3387648"/>
            <a:ext cx="42532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技术实现方案深入解析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1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 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SAGA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理论模型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62219" y="2184278"/>
            <a:ext cx="4467464" cy="3635047"/>
            <a:chOff x="219434" y="2459326"/>
            <a:chExt cx="4656445" cy="3730156"/>
          </a:xfrm>
        </p:grpSpPr>
        <p:grpSp>
          <p:nvGrpSpPr>
            <p:cNvPr id="69" name="组合 68"/>
            <p:cNvGrpSpPr/>
            <p:nvPr/>
          </p:nvGrpSpPr>
          <p:grpSpPr>
            <a:xfrm>
              <a:off x="1795120" y="4406469"/>
              <a:ext cx="1354602" cy="714380"/>
              <a:chOff x="5000628" y="785800"/>
              <a:chExt cx="1143008" cy="714380"/>
            </a:xfrm>
          </p:grpSpPr>
          <p:grpSp>
            <p:nvGrpSpPr>
              <p:cNvPr id="81" name="组合 22"/>
              <p:cNvGrpSpPr/>
              <p:nvPr/>
            </p:nvGrpSpPr>
            <p:grpSpPr bwMode="auto">
              <a:xfrm>
                <a:off x="5000628" y="785800"/>
                <a:ext cx="1143008" cy="714380"/>
                <a:chOff x="0" y="0"/>
                <a:chExt cx="2305495" cy="2427307"/>
              </a:xfrm>
            </p:grpSpPr>
            <p:grpSp>
              <p:nvGrpSpPr>
                <p:cNvPr id="83" name="组合 23"/>
                <p:cNvGrpSpPr/>
                <p:nvPr/>
              </p:nvGrpSpPr>
              <p:grpSpPr bwMode="auto">
                <a:xfrm>
                  <a:off x="0" y="0"/>
                  <a:ext cx="2305495" cy="2427307"/>
                  <a:chOff x="0" y="0"/>
                  <a:chExt cx="2305495" cy="2427307"/>
                </a:xfrm>
              </p:grpSpPr>
              <p:sp>
                <p:nvSpPr>
                  <p:cNvPr id="85" name="椭圆 2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1810"/>
                    <a:ext cx="2305495" cy="2305497"/>
                  </a:xfrm>
                  <a:prstGeom prst="ellipse">
                    <a:avLst/>
                  </a:prstGeom>
                  <a:noFill/>
                  <a:ln w="12700">
                    <a:solidFill>
                      <a:srgbClr val="7E7E7D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6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481321" y="0"/>
                    <a:ext cx="711015" cy="711015"/>
                  </a:xfrm>
                  <a:prstGeom prst="ellipse">
                    <a:avLst/>
                  </a:prstGeom>
                  <a:solidFill>
                    <a:srgbClr val="00CF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en-US" altLang="zh-CN" sz="23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84" name="Freeform 68"/>
                <p:cNvSpPr>
                  <a:spLocks noEditPoints="1"/>
                </p:cNvSpPr>
                <p:nvPr/>
              </p:nvSpPr>
              <p:spPr bwMode="auto">
                <a:xfrm>
                  <a:off x="1638928" y="156383"/>
                  <a:ext cx="395799" cy="398244"/>
                </a:xfrm>
                <a:custGeom>
                  <a:avLst/>
                  <a:gdLst>
                    <a:gd name="T0" fmla="*/ 2147483646 w 286"/>
                    <a:gd name="T1" fmla="*/ 2147483646 h 288"/>
                    <a:gd name="T2" fmla="*/ 2147483646 w 286"/>
                    <a:gd name="T3" fmla="*/ 2147483646 h 288"/>
                    <a:gd name="T4" fmla="*/ 2147483646 w 286"/>
                    <a:gd name="T5" fmla="*/ 2147483646 h 288"/>
                    <a:gd name="T6" fmla="*/ 2147483646 w 286"/>
                    <a:gd name="T7" fmla="*/ 0 h 288"/>
                    <a:gd name="T8" fmla="*/ 2147483646 w 286"/>
                    <a:gd name="T9" fmla="*/ 0 h 288"/>
                    <a:gd name="T10" fmla="*/ 2147483646 w 286"/>
                    <a:gd name="T11" fmla="*/ 2147483646 h 288"/>
                    <a:gd name="T12" fmla="*/ 2147483646 w 286"/>
                    <a:gd name="T13" fmla="*/ 2147483646 h 288"/>
                    <a:gd name="T14" fmla="*/ 0 w 286"/>
                    <a:gd name="T15" fmla="*/ 2147483646 h 288"/>
                    <a:gd name="T16" fmla="*/ 0 w 286"/>
                    <a:gd name="T17" fmla="*/ 2147483646 h 288"/>
                    <a:gd name="T18" fmla="*/ 2147483646 w 286"/>
                    <a:gd name="T19" fmla="*/ 2147483646 h 288"/>
                    <a:gd name="T20" fmla="*/ 2147483646 w 286"/>
                    <a:gd name="T21" fmla="*/ 2147483646 h 288"/>
                    <a:gd name="T22" fmla="*/ 2147483646 w 286"/>
                    <a:gd name="T23" fmla="*/ 2147483646 h 288"/>
                    <a:gd name="T24" fmla="*/ 2147483646 w 286"/>
                    <a:gd name="T25" fmla="*/ 2147483646 h 288"/>
                    <a:gd name="T26" fmla="*/ 2147483646 w 286"/>
                    <a:gd name="T27" fmla="*/ 2147483646 h 288"/>
                    <a:gd name="T28" fmla="*/ 2147483646 w 286"/>
                    <a:gd name="T29" fmla="*/ 2147483646 h 288"/>
                    <a:gd name="T30" fmla="*/ 2147483646 w 286"/>
                    <a:gd name="T31" fmla="*/ 2147483646 h 288"/>
                    <a:gd name="T32" fmla="*/ 2147483646 w 286"/>
                    <a:gd name="T33" fmla="*/ 2147483646 h 288"/>
                    <a:gd name="T34" fmla="*/ 2147483646 w 286"/>
                    <a:gd name="T35" fmla="*/ 2147483646 h 288"/>
                    <a:gd name="T36" fmla="*/ 2147483646 w 286"/>
                    <a:gd name="T37" fmla="*/ 2147483646 h 288"/>
                    <a:gd name="T38" fmla="*/ 2147483646 w 286"/>
                    <a:gd name="T39" fmla="*/ 2147483646 h 288"/>
                    <a:gd name="T40" fmla="*/ 2147483646 w 286"/>
                    <a:gd name="T41" fmla="*/ 2147483646 h 288"/>
                    <a:gd name="T42" fmla="*/ 2147483646 w 286"/>
                    <a:gd name="T43" fmla="*/ 2147483646 h 288"/>
                    <a:gd name="T44" fmla="*/ 2147483646 w 286"/>
                    <a:gd name="T45" fmla="*/ 2147483646 h 288"/>
                    <a:gd name="T46" fmla="*/ 2147483646 w 286"/>
                    <a:gd name="T47" fmla="*/ 2147483646 h 288"/>
                    <a:gd name="T48" fmla="*/ 2147483646 w 286"/>
                    <a:gd name="T49" fmla="*/ 2147483646 h 288"/>
                    <a:gd name="T50" fmla="*/ 2147483646 w 286"/>
                    <a:gd name="T51" fmla="*/ 2147483646 h 288"/>
                    <a:gd name="T52" fmla="*/ 2147483646 w 286"/>
                    <a:gd name="T53" fmla="*/ 2147483646 h 288"/>
                    <a:gd name="T54" fmla="*/ 2147483646 w 286"/>
                    <a:gd name="T55" fmla="*/ 2147483646 h 288"/>
                    <a:gd name="T56" fmla="*/ 2147483646 w 286"/>
                    <a:gd name="T57" fmla="*/ 2147483646 h 288"/>
                    <a:gd name="T58" fmla="*/ 2147483646 w 286"/>
                    <a:gd name="T59" fmla="*/ 2147483646 h 288"/>
                    <a:gd name="T60" fmla="*/ 2147483646 w 286"/>
                    <a:gd name="T61" fmla="*/ 2147483646 h 288"/>
                    <a:gd name="T62" fmla="*/ 2147483646 w 286"/>
                    <a:gd name="T63" fmla="*/ 2147483646 h 288"/>
                    <a:gd name="T64" fmla="*/ 2147483646 w 286"/>
                    <a:gd name="T65" fmla="*/ 2147483646 h 28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86"/>
                    <a:gd name="T100" fmla="*/ 0 h 288"/>
                    <a:gd name="T101" fmla="*/ 286 w 286"/>
                    <a:gd name="T102" fmla="*/ 288 h 28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86" h="288">
                      <a:moveTo>
                        <a:pt x="286" y="131"/>
                      </a:moveTo>
                      <a:cubicBezTo>
                        <a:pt x="259" y="131"/>
                        <a:pt x="259" y="131"/>
                        <a:pt x="259" y="131"/>
                      </a:cubicBezTo>
                      <a:cubicBezTo>
                        <a:pt x="254" y="76"/>
                        <a:pt x="210" y="31"/>
                        <a:pt x="155" y="26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31" y="26"/>
                        <a:pt x="131" y="26"/>
                        <a:pt x="131" y="26"/>
                      </a:cubicBezTo>
                      <a:cubicBezTo>
                        <a:pt x="76" y="32"/>
                        <a:pt x="32" y="76"/>
                        <a:pt x="27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28" y="155"/>
                        <a:pt x="28" y="155"/>
                        <a:pt x="28" y="155"/>
                      </a:cubicBezTo>
                      <a:cubicBezTo>
                        <a:pt x="33" y="209"/>
                        <a:pt x="77" y="252"/>
                        <a:pt x="131" y="258"/>
                      </a:cubicBezTo>
                      <a:cubicBezTo>
                        <a:pt x="131" y="288"/>
                        <a:pt x="131" y="288"/>
                        <a:pt x="131" y="288"/>
                      </a:cubicBezTo>
                      <a:cubicBezTo>
                        <a:pt x="155" y="288"/>
                        <a:pt x="155" y="288"/>
                        <a:pt x="155" y="288"/>
                      </a:cubicBezTo>
                      <a:cubicBezTo>
                        <a:pt x="155" y="258"/>
                        <a:pt x="155" y="258"/>
                        <a:pt x="155" y="258"/>
                      </a:cubicBezTo>
                      <a:cubicBezTo>
                        <a:pt x="210" y="253"/>
                        <a:pt x="253" y="209"/>
                        <a:pt x="259" y="155"/>
                      </a:cubicBezTo>
                      <a:cubicBezTo>
                        <a:pt x="286" y="155"/>
                        <a:pt x="286" y="155"/>
                        <a:pt x="286" y="155"/>
                      </a:cubicBezTo>
                      <a:lnTo>
                        <a:pt x="286" y="131"/>
                      </a:lnTo>
                      <a:close/>
                      <a:moveTo>
                        <a:pt x="235" y="131"/>
                      </a:moveTo>
                      <a:cubicBezTo>
                        <a:pt x="155" y="131"/>
                        <a:pt x="155" y="131"/>
                        <a:pt x="155" y="131"/>
                      </a:cubicBezTo>
                      <a:cubicBezTo>
                        <a:pt x="155" y="50"/>
                        <a:pt x="155" y="50"/>
                        <a:pt x="155" y="50"/>
                      </a:cubicBezTo>
                      <a:cubicBezTo>
                        <a:pt x="197" y="55"/>
                        <a:pt x="231" y="89"/>
                        <a:pt x="235" y="131"/>
                      </a:cubicBezTo>
                      <a:close/>
                      <a:moveTo>
                        <a:pt x="131" y="50"/>
                      </a:moveTo>
                      <a:cubicBezTo>
                        <a:pt x="131" y="131"/>
                        <a:pt x="131" y="131"/>
                        <a:pt x="131" y="131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56" y="89"/>
                        <a:pt x="89" y="56"/>
                        <a:pt x="131" y="50"/>
                      </a:cubicBezTo>
                      <a:close/>
                      <a:moveTo>
                        <a:pt x="52" y="155"/>
                      </a:moveTo>
                      <a:cubicBezTo>
                        <a:pt x="131" y="155"/>
                        <a:pt x="131" y="155"/>
                        <a:pt x="131" y="155"/>
                      </a:cubicBezTo>
                      <a:cubicBezTo>
                        <a:pt x="131" y="234"/>
                        <a:pt x="131" y="234"/>
                        <a:pt x="131" y="234"/>
                      </a:cubicBezTo>
                      <a:cubicBezTo>
                        <a:pt x="90" y="228"/>
                        <a:pt x="57" y="196"/>
                        <a:pt x="52" y="155"/>
                      </a:cubicBezTo>
                      <a:close/>
                      <a:moveTo>
                        <a:pt x="155" y="234"/>
                      </a:moveTo>
                      <a:cubicBezTo>
                        <a:pt x="155" y="155"/>
                        <a:pt x="155" y="155"/>
                        <a:pt x="155" y="155"/>
                      </a:cubicBezTo>
                      <a:cubicBezTo>
                        <a:pt x="235" y="155"/>
                        <a:pt x="235" y="155"/>
                        <a:pt x="235" y="155"/>
                      </a:cubicBezTo>
                      <a:cubicBezTo>
                        <a:pt x="229" y="196"/>
                        <a:pt x="196" y="229"/>
                        <a:pt x="155" y="2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" name="文本框 8"/>
              <p:cNvSpPr txBox="1">
                <a:spLocks noChangeArrowheads="1"/>
              </p:cNvSpPr>
              <p:nvPr/>
            </p:nvSpPr>
            <p:spPr bwMode="auto">
              <a:xfrm>
                <a:off x="5214943" y="1000114"/>
                <a:ext cx="78581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异常</a:t>
                </a:r>
                <a:endPara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TextBox 16"/>
            <p:cNvSpPr txBox="1">
              <a:spLocks noChangeArrowheads="1"/>
            </p:cNvSpPr>
            <p:nvPr/>
          </p:nvSpPr>
          <p:spPr bwMode="auto">
            <a:xfrm>
              <a:off x="219434" y="3446337"/>
              <a:ext cx="447529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-285750">
                <a:lnSpc>
                  <a:spcPct val="150000"/>
                </a:lnSpc>
                <a:buNone/>
              </a:pPr>
              <a:r>
                <a:rPr lang="en-US" altLang="zh-CN" sz="1800" dirty="0">
                  <a:solidFill>
                    <a:srgbClr val="333333"/>
                  </a:solidFill>
                  <a:latin typeface="Arial" panose="020B0604020202020204" pitchFamily="34" charset="0"/>
                  <a:ea typeface="+mn-ea"/>
                </a:rPr>
                <a:t>T1-&gt;T2-&gt;T3</a:t>
              </a:r>
              <a:r>
                <a:rPr lang="zh-CN" altLang="en-US" sz="1800" dirty="0">
                  <a:solidFill>
                    <a:srgbClr val="333333"/>
                  </a:solidFill>
                  <a:latin typeface="Arial" panose="020B0604020202020204" pitchFamily="34" charset="0"/>
                  <a:ea typeface="+mn-ea"/>
                </a:rPr>
                <a:t>，正向执行结束，事务结束，数据达到更新后的一致状态</a:t>
              </a:r>
              <a:endPara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789969" y="2459326"/>
              <a:ext cx="1354602" cy="714380"/>
              <a:chOff x="1500166" y="785800"/>
              <a:chExt cx="1143008" cy="714380"/>
            </a:xfrm>
          </p:grpSpPr>
          <p:grpSp>
            <p:nvGrpSpPr>
              <p:cNvPr id="75" name="组合 22"/>
              <p:cNvGrpSpPr/>
              <p:nvPr/>
            </p:nvGrpSpPr>
            <p:grpSpPr bwMode="auto">
              <a:xfrm>
                <a:off x="1500166" y="785800"/>
                <a:ext cx="1143008" cy="714380"/>
                <a:chOff x="0" y="0"/>
                <a:chExt cx="2305495" cy="2427307"/>
              </a:xfrm>
            </p:grpSpPr>
            <p:grpSp>
              <p:nvGrpSpPr>
                <p:cNvPr id="77" name="组合 23"/>
                <p:cNvGrpSpPr/>
                <p:nvPr/>
              </p:nvGrpSpPr>
              <p:grpSpPr bwMode="auto">
                <a:xfrm>
                  <a:off x="0" y="0"/>
                  <a:ext cx="2305495" cy="2427307"/>
                  <a:chOff x="0" y="0"/>
                  <a:chExt cx="2305495" cy="2427307"/>
                </a:xfrm>
              </p:grpSpPr>
              <p:sp>
                <p:nvSpPr>
                  <p:cNvPr id="79" name="椭圆 2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1812"/>
                    <a:ext cx="2305495" cy="2305495"/>
                  </a:xfrm>
                  <a:prstGeom prst="ellipse">
                    <a:avLst/>
                  </a:prstGeom>
                  <a:noFill/>
                  <a:ln w="12700">
                    <a:solidFill>
                      <a:srgbClr val="7E7E7D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4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80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481321" y="0"/>
                    <a:ext cx="711015" cy="711015"/>
                  </a:xfrm>
                  <a:prstGeom prst="ellipse">
                    <a:avLst/>
                  </a:prstGeom>
                  <a:solidFill>
                    <a:srgbClr val="00CF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en-US" altLang="zh-CN" sz="23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78" name="Freeform 68"/>
                <p:cNvSpPr>
                  <a:spLocks noEditPoints="1"/>
                </p:cNvSpPr>
                <p:nvPr/>
              </p:nvSpPr>
              <p:spPr bwMode="auto">
                <a:xfrm>
                  <a:off x="1638928" y="156384"/>
                  <a:ext cx="395799" cy="398243"/>
                </a:xfrm>
                <a:custGeom>
                  <a:avLst/>
                  <a:gdLst>
                    <a:gd name="T0" fmla="*/ 2147483646 w 286"/>
                    <a:gd name="T1" fmla="*/ 2147483646 h 288"/>
                    <a:gd name="T2" fmla="*/ 2147483646 w 286"/>
                    <a:gd name="T3" fmla="*/ 2147483646 h 288"/>
                    <a:gd name="T4" fmla="*/ 2147483646 w 286"/>
                    <a:gd name="T5" fmla="*/ 2147483646 h 288"/>
                    <a:gd name="T6" fmla="*/ 2147483646 w 286"/>
                    <a:gd name="T7" fmla="*/ 0 h 288"/>
                    <a:gd name="T8" fmla="*/ 2147483646 w 286"/>
                    <a:gd name="T9" fmla="*/ 0 h 288"/>
                    <a:gd name="T10" fmla="*/ 2147483646 w 286"/>
                    <a:gd name="T11" fmla="*/ 2147483646 h 288"/>
                    <a:gd name="T12" fmla="*/ 2147483646 w 286"/>
                    <a:gd name="T13" fmla="*/ 2147483646 h 288"/>
                    <a:gd name="T14" fmla="*/ 0 w 286"/>
                    <a:gd name="T15" fmla="*/ 2147483646 h 288"/>
                    <a:gd name="T16" fmla="*/ 0 w 286"/>
                    <a:gd name="T17" fmla="*/ 2147483646 h 288"/>
                    <a:gd name="T18" fmla="*/ 2147483646 w 286"/>
                    <a:gd name="T19" fmla="*/ 2147483646 h 288"/>
                    <a:gd name="T20" fmla="*/ 2147483646 w 286"/>
                    <a:gd name="T21" fmla="*/ 2147483646 h 288"/>
                    <a:gd name="T22" fmla="*/ 2147483646 w 286"/>
                    <a:gd name="T23" fmla="*/ 2147483646 h 288"/>
                    <a:gd name="T24" fmla="*/ 2147483646 w 286"/>
                    <a:gd name="T25" fmla="*/ 2147483646 h 288"/>
                    <a:gd name="T26" fmla="*/ 2147483646 w 286"/>
                    <a:gd name="T27" fmla="*/ 2147483646 h 288"/>
                    <a:gd name="T28" fmla="*/ 2147483646 w 286"/>
                    <a:gd name="T29" fmla="*/ 2147483646 h 288"/>
                    <a:gd name="T30" fmla="*/ 2147483646 w 286"/>
                    <a:gd name="T31" fmla="*/ 2147483646 h 288"/>
                    <a:gd name="T32" fmla="*/ 2147483646 w 286"/>
                    <a:gd name="T33" fmla="*/ 2147483646 h 288"/>
                    <a:gd name="T34" fmla="*/ 2147483646 w 286"/>
                    <a:gd name="T35" fmla="*/ 2147483646 h 288"/>
                    <a:gd name="T36" fmla="*/ 2147483646 w 286"/>
                    <a:gd name="T37" fmla="*/ 2147483646 h 288"/>
                    <a:gd name="T38" fmla="*/ 2147483646 w 286"/>
                    <a:gd name="T39" fmla="*/ 2147483646 h 288"/>
                    <a:gd name="T40" fmla="*/ 2147483646 w 286"/>
                    <a:gd name="T41" fmla="*/ 2147483646 h 288"/>
                    <a:gd name="T42" fmla="*/ 2147483646 w 286"/>
                    <a:gd name="T43" fmla="*/ 2147483646 h 288"/>
                    <a:gd name="T44" fmla="*/ 2147483646 w 286"/>
                    <a:gd name="T45" fmla="*/ 2147483646 h 288"/>
                    <a:gd name="T46" fmla="*/ 2147483646 w 286"/>
                    <a:gd name="T47" fmla="*/ 2147483646 h 288"/>
                    <a:gd name="T48" fmla="*/ 2147483646 w 286"/>
                    <a:gd name="T49" fmla="*/ 2147483646 h 288"/>
                    <a:gd name="T50" fmla="*/ 2147483646 w 286"/>
                    <a:gd name="T51" fmla="*/ 2147483646 h 288"/>
                    <a:gd name="T52" fmla="*/ 2147483646 w 286"/>
                    <a:gd name="T53" fmla="*/ 2147483646 h 288"/>
                    <a:gd name="T54" fmla="*/ 2147483646 w 286"/>
                    <a:gd name="T55" fmla="*/ 2147483646 h 288"/>
                    <a:gd name="T56" fmla="*/ 2147483646 w 286"/>
                    <a:gd name="T57" fmla="*/ 2147483646 h 288"/>
                    <a:gd name="T58" fmla="*/ 2147483646 w 286"/>
                    <a:gd name="T59" fmla="*/ 2147483646 h 288"/>
                    <a:gd name="T60" fmla="*/ 2147483646 w 286"/>
                    <a:gd name="T61" fmla="*/ 2147483646 h 288"/>
                    <a:gd name="T62" fmla="*/ 2147483646 w 286"/>
                    <a:gd name="T63" fmla="*/ 2147483646 h 288"/>
                    <a:gd name="T64" fmla="*/ 2147483646 w 286"/>
                    <a:gd name="T65" fmla="*/ 2147483646 h 28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86"/>
                    <a:gd name="T100" fmla="*/ 0 h 288"/>
                    <a:gd name="T101" fmla="*/ 286 w 286"/>
                    <a:gd name="T102" fmla="*/ 288 h 28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86" h="288">
                      <a:moveTo>
                        <a:pt x="286" y="131"/>
                      </a:moveTo>
                      <a:cubicBezTo>
                        <a:pt x="259" y="131"/>
                        <a:pt x="259" y="131"/>
                        <a:pt x="259" y="131"/>
                      </a:cubicBezTo>
                      <a:cubicBezTo>
                        <a:pt x="254" y="76"/>
                        <a:pt x="210" y="31"/>
                        <a:pt x="155" y="26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31" y="26"/>
                        <a:pt x="131" y="26"/>
                        <a:pt x="131" y="26"/>
                      </a:cubicBezTo>
                      <a:cubicBezTo>
                        <a:pt x="76" y="32"/>
                        <a:pt x="32" y="76"/>
                        <a:pt x="27" y="131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28" y="155"/>
                        <a:pt x="28" y="155"/>
                        <a:pt x="28" y="155"/>
                      </a:cubicBezTo>
                      <a:cubicBezTo>
                        <a:pt x="33" y="209"/>
                        <a:pt x="77" y="252"/>
                        <a:pt x="131" y="258"/>
                      </a:cubicBezTo>
                      <a:cubicBezTo>
                        <a:pt x="131" y="288"/>
                        <a:pt x="131" y="288"/>
                        <a:pt x="131" y="288"/>
                      </a:cubicBezTo>
                      <a:cubicBezTo>
                        <a:pt x="155" y="288"/>
                        <a:pt x="155" y="288"/>
                        <a:pt x="155" y="288"/>
                      </a:cubicBezTo>
                      <a:cubicBezTo>
                        <a:pt x="155" y="258"/>
                        <a:pt x="155" y="258"/>
                        <a:pt x="155" y="258"/>
                      </a:cubicBezTo>
                      <a:cubicBezTo>
                        <a:pt x="210" y="253"/>
                        <a:pt x="253" y="209"/>
                        <a:pt x="259" y="155"/>
                      </a:cubicBezTo>
                      <a:cubicBezTo>
                        <a:pt x="286" y="155"/>
                        <a:pt x="286" y="155"/>
                        <a:pt x="286" y="155"/>
                      </a:cubicBezTo>
                      <a:lnTo>
                        <a:pt x="286" y="131"/>
                      </a:lnTo>
                      <a:close/>
                      <a:moveTo>
                        <a:pt x="235" y="131"/>
                      </a:moveTo>
                      <a:cubicBezTo>
                        <a:pt x="155" y="131"/>
                        <a:pt x="155" y="131"/>
                        <a:pt x="155" y="131"/>
                      </a:cubicBezTo>
                      <a:cubicBezTo>
                        <a:pt x="155" y="50"/>
                        <a:pt x="155" y="50"/>
                        <a:pt x="155" y="50"/>
                      </a:cubicBezTo>
                      <a:cubicBezTo>
                        <a:pt x="197" y="55"/>
                        <a:pt x="231" y="89"/>
                        <a:pt x="235" y="131"/>
                      </a:cubicBezTo>
                      <a:close/>
                      <a:moveTo>
                        <a:pt x="131" y="50"/>
                      </a:moveTo>
                      <a:cubicBezTo>
                        <a:pt x="131" y="131"/>
                        <a:pt x="131" y="131"/>
                        <a:pt x="131" y="131"/>
                      </a:cubicBezTo>
                      <a:cubicBezTo>
                        <a:pt x="51" y="131"/>
                        <a:pt x="51" y="131"/>
                        <a:pt x="51" y="131"/>
                      </a:cubicBezTo>
                      <a:cubicBezTo>
                        <a:pt x="56" y="89"/>
                        <a:pt x="89" y="56"/>
                        <a:pt x="131" y="50"/>
                      </a:cubicBezTo>
                      <a:close/>
                      <a:moveTo>
                        <a:pt x="52" y="155"/>
                      </a:moveTo>
                      <a:cubicBezTo>
                        <a:pt x="131" y="155"/>
                        <a:pt x="131" y="155"/>
                        <a:pt x="131" y="155"/>
                      </a:cubicBezTo>
                      <a:cubicBezTo>
                        <a:pt x="131" y="234"/>
                        <a:pt x="131" y="234"/>
                        <a:pt x="131" y="234"/>
                      </a:cubicBezTo>
                      <a:cubicBezTo>
                        <a:pt x="90" y="228"/>
                        <a:pt x="57" y="196"/>
                        <a:pt x="52" y="155"/>
                      </a:cubicBezTo>
                      <a:close/>
                      <a:moveTo>
                        <a:pt x="155" y="234"/>
                      </a:moveTo>
                      <a:cubicBezTo>
                        <a:pt x="155" y="155"/>
                        <a:pt x="155" y="155"/>
                        <a:pt x="155" y="155"/>
                      </a:cubicBezTo>
                      <a:cubicBezTo>
                        <a:pt x="235" y="155"/>
                        <a:pt x="235" y="155"/>
                        <a:pt x="235" y="155"/>
                      </a:cubicBezTo>
                      <a:cubicBezTo>
                        <a:pt x="229" y="196"/>
                        <a:pt x="196" y="229"/>
                        <a:pt x="155" y="2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6" name="文本框 8"/>
              <p:cNvSpPr txBox="1">
                <a:spLocks noChangeArrowheads="1"/>
              </p:cNvSpPr>
              <p:nvPr/>
            </p:nvSpPr>
            <p:spPr bwMode="auto">
              <a:xfrm>
                <a:off x="1785918" y="1000115"/>
                <a:ext cx="78581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正常</a:t>
                </a:r>
                <a:endParaRPr lang="zh-CN" altLang="en-US" sz="16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219434" y="5266152"/>
              <a:ext cx="4656445" cy="923330"/>
              <a:chOff x="4214810" y="1643056"/>
              <a:chExt cx="3857652" cy="923330"/>
            </a:xfrm>
          </p:grpSpPr>
          <p:sp>
            <p:nvSpPr>
              <p:cNvPr id="73" name="TextBox 16"/>
              <p:cNvSpPr txBox="1">
                <a:spLocks noChangeArrowheads="1"/>
              </p:cNvSpPr>
              <p:nvPr/>
            </p:nvSpPr>
            <p:spPr bwMode="auto">
              <a:xfrm>
                <a:off x="4214810" y="1643056"/>
                <a:ext cx="3857652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-285750">
                  <a:lnSpc>
                    <a:spcPct val="150000"/>
                  </a:lnSpc>
                  <a:buNone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800" dirty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</a:rPr>
                  <a:t>T1-&gt;T2-&gt;            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</a:rPr>
                  <a:t>，</a:t>
                </a:r>
                <a:r>
                  <a:rPr lang="en-US" altLang="zh-CN" sz="1800" dirty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</a:rPr>
                  <a:t>C3-&gt;C2-&gt;C1</a:t>
                </a:r>
                <a:r>
                  <a:rPr lang="zh-CN" altLang="en-US" sz="1800" dirty="0">
                    <a:solidFill>
                      <a:srgbClr val="333333"/>
                    </a:solidFill>
                    <a:latin typeface="Arial" panose="020B0604020202020204" pitchFamily="34" charset="0"/>
                    <a:ea typeface="+mn-ea"/>
                  </a:rPr>
                  <a:t>，执行反向操作，数据恢复 到执行前的一致状态</a:t>
                </a:r>
                <a:endParaRPr lang="en-US" altLang="zh-CN" sz="1800" dirty="0">
                  <a:solidFill>
                    <a:srgbClr val="333333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74" name="流程图: 汇总连接 73"/>
              <p:cNvSpPr/>
              <p:nvPr/>
            </p:nvSpPr>
            <p:spPr>
              <a:xfrm>
                <a:off x="5407175" y="1785932"/>
                <a:ext cx="500066" cy="214314"/>
              </a:xfrm>
              <a:prstGeom prst="flowChartSummingJunctio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T3</a:t>
                </a:r>
                <a:r>
                  <a:rPr kumimoji="1" lang="en-US" altLang="zh-CN" dirty="0"/>
                  <a:t> </a:t>
                </a:r>
                <a:endParaRPr kumimoji="1" lang="zh-CN" altLang="en-US" dirty="0"/>
              </a:p>
            </p:txBody>
          </p:sp>
        </p:grpSp>
      </p:grpSp>
      <p:sp>
        <p:nvSpPr>
          <p:cNvPr id="87" name="TextBox 16"/>
          <p:cNvSpPr txBox="1">
            <a:spLocks noChangeArrowheads="1"/>
          </p:cNvSpPr>
          <p:nvPr/>
        </p:nvSpPr>
        <p:spPr bwMode="auto">
          <a:xfrm>
            <a:off x="0" y="1287565"/>
            <a:ext cx="959257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-28575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       Saga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由</a:t>
            </a:r>
            <a:r>
              <a:rPr lang="en-US" altLang="zh-CN" sz="1800" dirty="0" err="1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H</a:t>
            </a:r>
            <a:r>
              <a:rPr lang="en-US" altLang="en-US" sz="1800" dirty="0" err="1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ector.</a:t>
            </a:r>
            <a:r>
              <a:rPr lang="en-US" altLang="zh-CN" sz="1800" dirty="0" err="1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Garcia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-Molina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和</a:t>
            </a:r>
            <a:r>
              <a:rPr lang="en-US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Kenneth Salem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于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1987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年于论文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Saga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  <a:ea typeface="+mn-ea"/>
              </a:rPr>
              <a:t>中提出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  <a:ea typeface="+mn-ea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8205" y="2276605"/>
            <a:ext cx="6784416" cy="3467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3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本地事务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LOG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记录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6014" y="896629"/>
            <a:ext cx="6265985" cy="55956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6629"/>
            <a:ext cx="5773615" cy="550417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事务执行流程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5" name="MH_Other_1"/>
          <p:cNvCxnSpPr/>
          <p:nvPr/>
        </p:nvCxnSpPr>
        <p:spPr>
          <a:xfrm>
            <a:off x="843545" y="1114286"/>
            <a:ext cx="7060" cy="5137662"/>
          </a:xfrm>
          <a:prstGeom prst="line">
            <a:avLst/>
          </a:prstGeom>
          <a:ln w="12700">
            <a:solidFill>
              <a:srgbClr val="C0C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H_SubTitle_1"/>
          <p:cNvSpPr/>
          <p:nvPr/>
        </p:nvSpPr>
        <p:spPr>
          <a:xfrm>
            <a:off x="1233232" y="1384483"/>
            <a:ext cx="2679549" cy="62071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一致性框架接入，记录分布式事务日志，状态为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CONFIRMING</a:t>
            </a: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，并记录远程调用关系，状态为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CONFIRMING</a:t>
            </a:r>
            <a:endParaRPr lang="en-US" altLang="zh-CN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MH_Other_3"/>
          <p:cNvSpPr/>
          <p:nvPr/>
        </p:nvSpPr>
        <p:spPr>
          <a:xfrm>
            <a:off x="561562" y="1382814"/>
            <a:ext cx="554619" cy="545710"/>
          </a:xfrm>
          <a:prstGeom prst="ellipse">
            <a:avLst/>
          </a:prstGeom>
          <a:solidFill>
            <a:srgbClr val="FFFFFF"/>
          </a:solidFill>
          <a:ln>
            <a:solidFill>
              <a:srgbClr val="C0C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MH_SubTitle_2"/>
          <p:cNvSpPr/>
          <p:nvPr/>
        </p:nvSpPr>
        <p:spPr>
          <a:xfrm>
            <a:off x="1202972" y="2214178"/>
            <a:ext cx="3010417" cy="67046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下游服务根据上下文开启事务，并记录事务日志，在业务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Db</a:t>
            </a: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事务提交回调时，修改事务日志状态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CONFIRMED</a:t>
            </a:r>
            <a:endParaRPr lang="en-US" altLang="zh-CN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MH_Other_5"/>
          <p:cNvSpPr/>
          <p:nvPr/>
        </p:nvSpPr>
        <p:spPr>
          <a:xfrm>
            <a:off x="552994" y="2239387"/>
            <a:ext cx="554619" cy="545710"/>
          </a:xfrm>
          <a:prstGeom prst="ellipse">
            <a:avLst/>
          </a:prstGeom>
          <a:solidFill>
            <a:srgbClr val="FFFFFF"/>
          </a:solidFill>
          <a:ln>
            <a:solidFill>
              <a:srgbClr val="C0C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MH_Other_6"/>
          <p:cNvSpPr/>
          <p:nvPr/>
        </p:nvSpPr>
        <p:spPr>
          <a:xfrm>
            <a:off x="666722" y="2342712"/>
            <a:ext cx="344300" cy="3390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MH_SubTitle_3"/>
          <p:cNvSpPr/>
          <p:nvPr/>
        </p:nvSpPr>
        <p:spPr>
          <a:xfrm>
            <a:off x="1194209" y="3152575"/>
            <a:ext cx="3165140" cy="7163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捕获异常，本地事务回滚业务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事务数据，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YTS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事务调度器在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事务回调时，异步触发根节点回滚逻辑</a:t>
            </a:r>
            <a:endParaRPr lang="en-US" altLang="zh-CN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MH_Other_7"/>
          <p:cNvSpPr/>
          <p:nvPr/>
        </p:nvSpPr>
        <p:spPr>
          <a:xfrm>
            <a:off x="561562" y="3152575"/>
            <a:ext cx="554619" cy="545710"/>
          </a:xfrm>
          <a:prstGeom prst="ellipse">
            <a:avLst/>
          </a:prstGeom>
          <a:solidFill>
            <a:srgbClr val="FFFFFF"/>
          </a:solidFill>
          <a:ln>
            <a:solidFill>
              <a:srgbClr val="C0C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MH_SubTitle_3"/>
          <p:cNvSpPr/>
          <p:nvPr/>
        </p:nvSpPr>
        <p:spPr>
          <a:xfrm>
            <a:off x="1150310" y="5015003"/>
            <a:ext cx="3395923" cy="7163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下游服务接收到回滚请求，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YTS</a:t>
            </a: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事务管理器根据当前节点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YTS</a:t>
            </a:r>
            <a:r>
              <a:rPr lang="zh-CN" altLang="en-US" sz="1200" dirty="0">
                <a:latin typeface="Calibri" panose="020F0502020204030204" pitchFamily="34" charset="0"/>
                <a:ea typeface="微软雅黑" panose="020B0503020204020204" pitchFamily="34" charset="-122"/>
              </a:rPr>
              <a:t>事务日志状态决定是否调用本地规则的回滚接口实现，恢复业务数据</a:t>
            </a:r>
            <a:endParaRPr lang="en-US" altLang="zh-CN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MH_Other_7"/>
          <p:cNvSpPr/>
          <p:nvPr/>
        </p:nvSpPr>
        <p:spPr>
          <a:xfrm>
            <a:off x="561562" y="4161130"/>
            <a:ext cx="554619" cy="545710"/>
          </a:xfrm>
          <a:prstGeom prst="ellipse">
            <a:avLst/>
          </a:prstGeom>
          <a:solidFill>
            <a:srgbClr val="FFFFFF"/>
          </a:solidFill>
          <a:ln>
            <a:solidFill>
              <a:srgbClr val="C0C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MH_Other_6"/>
          <p:cNvSpPr/>
          <p:nvPr/>
        </p:nvSpPr>
        <p:spPr>
          <a:xfrm>
            <a:off x="678613" y="1496545"/>
            <a:ext cx="344300" cy="339060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MH_Other_6"/>
          <p:cNvSpPr/>
          <p:nvPr/>
        </p:nvSpPr>
        <p:spPr>
          <a:xfrm>
            <a:off x="678613" y="3271686"/>
            <a:ext cx="344300" cy="3390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MH_Other_6"/>
          <p:cNvSpPr/>
          <p:nvPr/>
        </p:nvSpPr>
        <p:spPr>
          <a:xfrm>
            <a:off x="683956" y="4264455"/>
            <a:ext cx="344300" cy="3390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MH_Other_7"/>
          <p:cNvSpPr/>
          <p:nvPr/>
        </p:nvSpPr>
        <p:spPr>
          <a:xfrm>
            <a:off x="543840" y="5100342"/>
            <a:ext cx="554619" cy="545710"/>
          </a:xfrm>
          <a:prstGeom prst="ellipse">
            <a:avLst/>
          </a:prstGeom>
          <a:solidFill>
            <a:srgbClr val="FFFFFF"/>
          </a:solidFill>
          <a:ln>
            <a:solidFill>
              <a:srgbClr val="C0C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MH_Other_6"/>
          <p:cNvSpPr/>
          <p:nvPr/>
        </p:nvSpPr>
        <p:spPr>
          <a:xfrm>
            <a:off x="655601" y="5203667"/>
            <a:ext cx="344300" cy="3390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MH_SubTitle_3"/>
          <p:cNvSpPr/>
          <p:nvPr/>
        </p:nvSpPr>
        <p:spPr>
          <a:xfrm>
            <a:off x="1162139" y="4054981"/>
            <a:ext cx="3165140" cy="7163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lnSpc>
                <a:spcPct val="12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分布式事务调度器查询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，根据事务日志状态，调用下游的服务进行业务数据回滚</a:t>
            </a:r>
            <a:endParaRPr lang="en-US" altLang="zh-CN" sz="12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7377" y="967154"/>
            <a:ext cx="7546538" cy="54864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并发控制和幂等性的解决方案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76" y="2449100"/>
            <a:ext cx="1912664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通过唯一索引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解决正向幂等</a:t>
            </a:r>
            <a:endParaRPr kumimoji="1"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10223732" y="2473404"/>
            <a:ext cx="23376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/>
              <a:t>事务记录加锁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及状态判断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解决并发</a:t>
            </a:r>
            <a:endParaRPr kumimoji="1" lang="en-US" altLang="zh-CN" sz="1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及反向逻辑幂等</a:t>
            </a:r>
            <a:endParaRPr kumimoji="1"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041" y="981690"/>
            <a:ext cx="7836388" cy="5392263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sp>
        <p:nvSpPr>
          <p:cNvPr id="9" name="Oval 1"/>
          <p:cNvSpPr/>
          <p:nvPr/>
        </p:nvSpPr>
        <p:spPr>
          <a:xfrm>
            <a:off x="1022805" y="1803040"/>
            <a:ext cx="517409" cy="516666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035954" y="1869368"/>
            <a:ext cx="504781" cy="3812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"/>
          <p:cNvSpPr/>
          <p:nvPr/>
        </p:nvSpPr>
        <p:spPr>
          <a:xfrm>
            <a:off x="10210583" y="1908905"/>
            <a:ext cx="517409" cy="516666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0223732" y="1975233"/>
            <a:ext cx="504781" cy="3812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曲线连接符 13"/>
          <p:cNvCxnSpPr/>
          <p:nvPr/>
        </p:nvCxnSpPr>
        <p:spPr>
          <a:xfrm flipV="1">
            <a:off x="1022805" y="2165863"/>
            <a:ext cx="2392325" cy="1057502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/>
          <p:nvPr/>
        </p:nvCxnSpPr>
        <p:spPr>
          <a:xfrm rot="10800000">
            <a:off x="7889359" y="3223365"/>
            <a:ext cx="2456121" cy="6350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6" idx="1"/>
          </p:cNvCxnSpPr>
          <p:nvPr/>
        </p:nvCxnSpPr>
        <p:spPr>
          <a:xfrm rot="10800000">
            <a:off x="7559750" y="2799196"/>
            <a:ext cx="2663983" cy="366706"/>
          </a:xfrm>
          <a:prstGeom prst="bentConnector3">
            <a:avLst>
              <a:gd name="adj1" fmla="val 36829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>
          <a:xfrm rot="10800000" flipV="1">
            <a:off x="7214468" y="3168494"/>
            <a:ext cx="2998630" cy="200905"/>
          </a:xfrm>
          <a:prstGeom prst="bentConnector3">
            <a:avLst>
              <a:gd name="adj1" fmla="val 32626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5609"/>
            <a:ext cx="9934574" cy="46037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一（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lang="en-US" altLang="zh-CN" dirty="0" err="1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YonBIP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分布式事务框架的典型需求场景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直线箭头连接符 18"/>
          <p:cNvCxnSpPr>
            <a:endCxn id="6" idx="1"/>
          </p:cNvCxnSpPr>
          <p:nvPr/>
        </p:nvCxnSpPr>
        <p:spPr>
          <a:xfrm>
            <a:off x="1871334" y="1556156"/>
            <a:ext cx="1284711" cy="1"/>
          </a:xfrm>
          <a:prstGeom prst="straightConnector1">
            <a:avLst/>
          </a:prstGeom>
          <a:ln w="22225">
            <a:solidFill>
              <a:schemeClr val="tx1">
                <a:lumMod val="90000"/>
                <a:lumOff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"/>
          <p:cNvGrpSpPr/>
          <p:nvPr/>
        </p:nvGrpSpPr>
        <p:grpSpPr>
          <a:xfrm>
            <a:off x="3156045" y="1150161"/>
            <a:ext cx="1224136" cy="720081"/>
            <a:chOff x="4928400" y="2901600"/>
            <a:chExt cx="1566360" cy="1006922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5" name="CustomShape 6"/>
            <p:cNvSpPr/>
            <p:nvPr/>
          </p:nvSpPr>
          <p:spPr>
            <a:xfrm>
              <a:off x="5031720" y="2901600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4928400" y="3030122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1200" b="0" strike="noStrike" spc="-1" dirty="0">
                  <a:solidFill>
                    <a:srgbClr val="000000"/>
                  </a:solidFill>
                  <a:latin typeface="Calibri" panose="020F0502020204030204"/>
                </a:rPr>
                <a:t>库存服务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200" spc="-1" dirty="0" err="1">
                  <a:solidFill>
                    <a:srgbClr val="000000"/>
                  </a:solidFill>
                  <a:latin typeface="Calibri" panose="020F0502020204030204"/>
                </a:rPr>
                <a:t>ustock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5"/>
          <p:cNvGrpSpPr/>
          <p:nvPr/>
        </p:nvGrpSpPr>
        <p:grpSpPr>
          <a:xfrm>
            <a:off x="7508304" y="1205170"/>
            <a:ext cx="1224136" cy="720081"/>
            <a:chOff x="4928400" y="2901600"/>
            <a:chExt cx="1566360" cy="1006922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8" name="CustomShape 6"/>
            <p:cNvSpPr/>
            <p:nvPr/>
          </p:nvSpPr>
          <p:spPr>
            <a:xfrm>
              <a:off x="5031720" y="2901600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7"/>
            <p:cNvSpPr/>
            <p:nvPr/>
          </p:nvSpPr>
          <p:spPr>
            <a:xfrm>
              <a:off x="4928400" y="3030122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1200" spc="-1" dirty="0">
                  <a:solidFill>
                    <a:srgbClr val="000000"/>
                  </a:solidFill>
                  <a:latin typeface="Calibri" panose="020F0502020204030204"/>
                </a:rPr>
                <a:t>销售服务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200" spc="-1" dirty="0" err="1">
                  <a:solidFill>
                    <a:srgbClr val="000000"/>
                  </a:solidFill>
                  <a:latin typeface="Calibri" panose="020F0502020204030204"/>
                </a:rPr>
                <a:t>udinghuo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936616" y="1162679"/>
            <a:ext cx="1224136" cy="720081"/>
            <a:chOff x="4928400" y="2901600"/>
            <a:chExt cx="1566360" cy="1006922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17" name="CustomShape 6"/>
            <p:cNvSpPr/>
            <p:nvPr/>
          </p:nvSpPr>
          <p:spPr>
            <a:xfrm>
              <a:off x="5031720" y="2901600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7"/>
            <p:cNvSpPr/>
            <p:nvPr/>
          </p:nvSpPr>
          <p:spPr>
            <a:xfrm>
              <a:off x="4928400" y="3030122"/>
              <a:ext cx="1463040" cy="878400"/>
            </a:xfrm>
            <a:prstGeom prst="roundRect">
              <a:avLst>
                <a:gd name="adj" fmla="val 16667"/>
              </a:avLst>
            </a:prstGeom>
            <a:grpFill/>
            <a:ln w="9360">
              <a:solidFill>
                <a:srgbClr val="1F497D"/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zh-CN" altLang="en-US" sz="1200" spc="-1" dirty="0">
                  <a:solidFill>
                    <a:srgbClr val="000000"/>
                  </a:solidFill>
                  <a:latin typeface="Calibri" panose="020F0502020204030204"/>
                </a:rPr>
                <a:t>对接前端</a:t>
              </a:r>
              <a:endParaRPr lang="en-US" altLang="zh-CN" sz="1200" spc="-1" dirty="0">
                <a:solidFill>
                  <a:srgbClr val="000000"/>
                </a:solidFill>
                <a:latin typeface="Calibri" panose="020F0502020204030204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200" b="0" strike="noStrike" spc="-1" dirty="0">
                  <a:solidFill>
                    <a:srgbClr val="000000"/>
                  </a:solidFill>
                  <a:latin typeface="Calibri" panose="020F0502020204030204"/>
                </a:rPr>
                <a:t>服务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zh-CN" sz="1200" spc="-1" dirty="0" err="1">
                  <a:solidFill>
                    <a:srgbClr val="000000"/>
                  </a:solidFill>
                  <a:latin typeface="Calibri" panose="020F0502020204030204"/>
                </a:rPr>
                <a:t>ustock</a:t>
              </a:r>
              <a:r>
                <a:rPr lang="en-US" altLang="zh-CN" sz="1200" spc="-1" dirty="0">
                  <a:solidFill>
                    <a:srgbClr val="000000"/>
                  </a:solidFill>
                  <a:latin typeface="Calibri" panose="020F0502020204030204"/>
                </a:rPr>
                <a:t>-web</a:t>
              </a:r>
              <a:endParaRPr lang="en-US" altLang="zh-CN" sz="1200" b="0" strike="noStrike" spc="-1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cxnSp>
        <p:nvCxnSpPr>
          <p:cNvPr id="24" name="直线连接符 23"/>
          <p:cNvCxnSpPr/>
          <p:nvPr/>
        </p:nvCxnSpPr>
        <p:spPr>
          <a:xfrm>
            <a:off x="3221872" y="1870242"/>
            <a:ext cx="0" cy="3467294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7589050" y="1925251"/>
            <a:ext cx="0" cy="3467294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287700" y="2183142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本地规则调用</a:t>
            </a:r>
            <a:endParaRPr kumimoji="1" lang="zh-CN" altLang="en-US" sz="1000" dirty="0"/>
          </a:p>
        </p:txBody>
      </p:sp>
      <p:sp>
        <p:nvSpPr>
          <p:cNvPr id="27" name="矩形 26"/>
          <p:cNvSpPr/>
          <p:nvPr/>
        </p:nvSpPr>
        <p:spPr>
          <a:xfrm>
            <a:off x="3276636" y="2513404"/>
            <a:ext cx="1255824" cy="2988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远程规则调用</a:t>
            </a:r>
            <a:endParaRPr kumimoji="1" lang="zh-CN" altLang="en-US" sz="1000" dirty="0"/>
          </a:p>
        </p:txBody>
      </p:sp>
      <p:cxnSp>
        <p:nvCxnSpPr>
          <p:cNvPr id="29" name="直线箭头连接符 28"/>
          <p:cNvCxnSpPr>
            <a:stCxn id="27" idx="3"/>
          </p:cNvCxnSpPr>
          <p:nvPr/>
        </p:nvCxnSpPr>
        <p:spPr>
          <a:xfrm flipV="1">
            <a:off x="4532460" y="2662817"/>
            <a:ext cx="3056590" cy="1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01149" y="2416596"/>
            <a:ext cx="1372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creditAfterRule</a:t>
            </a:r>
            <a:r>
              <a:rPr lang="en-US" altLang="zh-CN" sz="1000" dirty="0"/>
              <a:t>(</a:t>
            </a:r>
            <a:r>
              <a:rPr lang="zh-CN" altLang="en-US" sz="1000" dirty="0"/>
              <a:t>信用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  <p:sp>
        <p:nvSpPr>
          <p:cNvPr id="31" name="矩形 30"/>
          <p:cNvSpPr/>
          <p:nvPr/>
        </p:nvSpPr>
        <p:spPr>
          <a:xfrm>
            <a:off x="3287700" y="2842614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32" name="矩形 31"/>
          <p:cNvSpPr/>
          <p:nvPr/>
        </p:nvSpPr>
        <p:spPr>
          <a:xfrm>
            <a:off x="4898432" y="3088749"/>
            <a:ext cx="24945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savePaymentExeDetailRule</a:t>
            </a:r>
            <a:r>
              <a:rPr lang="en-US" altLang="zh-CN" sz="1000" dirty="0"/>
              <a:t>(</a:t>
            </a:r>
            <a:r>
              <a:rPr lang="zh-CN" altLang="en-US" sz="1000" dirty="0"/>
              <a:t>收付款协议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  <p:cxnSp>
        <p:nvCxnSpPr>
          <p:cNvPr id="33" name="直线箭头连接符 32"/>
          <p:cNvCxnSpPr/>
          <p:nvPr/>
        </p:nvCxnSpPr>
        <p:spPr>
          <a:xfrm flipV="1">
            <a:off x="4532460" y="3342504"/>
            <a:ext cx="3056590" cy="1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276635" y="3178641"/>
            <a:ext cx="1255824" cy="2988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远程规则调用</a:t>
            </a:r>
            <a:endParaRPr kumimoji="1" lang="zh-CN" altLang="en-US" sz="1000" dirty="0"/>
          </a:p>
        </p:txBody>
      </p:sp>
      <p:sp>
        <p:nvSpPr>
          <p:cNvPr id="35" name="矩形 34"/>
          <p:cNvSpPr/>
          <p:nvPr/>
        </p:nvSpPr>
        <p:spPr>
          <a:xfrm>
            <a:off x="7669796" y="2513404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36" name="矩形 35"/>
          <p:cNvSpPr/>
          <p:nvPr/>
        </p:nvSpPr>
        <p:spPr>
          <a:xfrm>
            <a:off x="7669796" y="3178640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37" name="矩形 36"/>
          <p:cNvSpPr/>
          <p:nvPr/>
        </p:nvSpPr>
        <p:spPr>
          <a:xfrm>
            <a:off x="4880325" y="3782884"/>
            <a:ext cx="24192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saveSaleinvoicePaymentExeDetailRule</a:t>
            </a:r>
            <a:endParaRPr lang="zh-CN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3276635" y="3518484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cxnSp>
        <p:nvCxnSpPr>
          <p:cNvPr id="39" name="直线箭头连接符 38"/>
          <p:cNvCxnSpPr/>
          <p:nvPr/>
        </p:nvCxnSpPr>
        <p:spPr>
          <a:xfrm flipV="1">
            <a:off x="4520302" y="4029105"/>
            <a:ext cx="3056590" cy="1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264477" y="3865242"/>
            <a:ext cx="1255824" cy="2988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远程规则调用</a:t>
            </a:r>
            <a:endParaRPr kumimoji="1" lang="zh-CN" altLang="en-US" sz="1000" dirty="0"/>
          </a:p>
        </p:txBody>
      </p:sp>
      <p:sp>
        <p:nvSpPr>
          <p:cNvPr id="41" name="矩形 40"/>
          <p:cNvSpPr/>
          <p:nvPr/>
        </p:nvSpPr>
        <p:spPr>
          <a:xfrm>
            <a:off x="7672907" y="3865241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42" name="矩形 41"/>
          <p:cNvSpPr/>
          <p:nvPr/>
        </p:nvSpPr>
        <p:spPr>
          <a:xfrm>
            <a:off x="4871985" y="4468262"/>
            <a:ext cx="13067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/>
              <a:t>backWriteSaveRule</a:t>
            </a:r>
            <a:endParaRPr lang="zh-CN" altLang="en-US" sz="1000"/>
          </a:p>
        </p:txBody>
      </p:sp>
      <p:sp>
        <p:nvSpPr>
          <p:cNvPr id="44" name="矩形 43"/>
          <p:cNvSpPr/>
          <p:nvPr/>
        </p:nvSpPr>
        <p:spPr>
          <a:xfrm>
            <a:off x="3276635" y="4208804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cxnSp>
        <p:nvCxnSpPr>
          <p:cNvPr id="45" name="直线箭头连接符 44"/>
          <p:cNvCxnSpPr/>
          <p:nvPr/>
        </p:nvCxnSpPr>
        <p:spPr>
          <a:xfrm flipV="1">
            <a:off x="4520302" y="4719425"/>
            <a:ext cx="3056590" cy="1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264477" y="4555562"/>
            <a:ext cx="1255824" cy="2988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远程规则调用</a:t>
            </a:r>
            <a:endParaRPr kumimoji="1"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7672907" y="4555561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48" name="矩形 47"/>
          <p:cNvSpPr/>
          <p:nvPr/>
        </p:nvSpPr>
        <p:spPr>
          <a:xfrm>
            <a:off x="4871985" y="4829909"/>
            <a:ext cx="22124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/>
              <a:t>salesOutSaveUpdateDeliveryStatus</a:t>
            </a:r>
            <a:endParaRPr lang="zh-CN" altLang="en-US" sz="1000" dirty="0"/>
          </a:p>
        </p:txBody>
      </p:sp>
      <p:cxnSp>
        <p:nvCxnSpPr>
          <p:cNvPr id="50" name="直线箭头连接符 49"/>
          <p:cNvCxnSpPr/>
          <p:nvPr/>
        </p:nvCxnSpPr>
        <p:spPr>
          <a:xfrm flipV="1">
            <a:off x="4520302" y="5062282"/>
            <a:ext cx="3056590" cy="1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3264477" y="4898419"/>
            <a:ext cx="1255824" cy="29882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远程规则调用</a:t>
            </a:r>
            <a:endParaRPr kumimoji="1" lang="zh-CN" altLang="en-US" sz="1000" dirty="0"/>
          </a:p>
        </p:txBody>
      </p:sp>
      <p:sp>
        <p:nvSpPr>
          <p:cNvPr id="52" name="矩形 51"/>
          <p:cNvSpPr/>
          <p:nvPr/>
        </p:nvSpPr>
        <p:spPr>
          <a:xfrm>
            <a:off x="7672907" y="4898418"/>
            <a:ext cx="1255824" cy="2988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/>
              <a:t>本地规则调用</a:t>
            </a:r>
            <a:endParaRPr kumimoji="1" lang="zh-CN" altLang="en-US" sz="1000" dirty="0"/>
          </a:p>
        </p:txBody>
      </p:sp>
      <p:sp>
        <p:nvSpPr>
          <p:cNvPr id="53" name="罐形 52"/>
          <p:cNvSpPr/>
          <p:nvPr/>
        </p:nvSpPr>
        <p:spPr>
          <a:xfrm>
            <a:off x="967179" y="4151551"/>
            <a:ext cx="1084521" cy="1037156"/>
          </a:xfrm>
          <a:prstGeom prst="can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业务数据</a:t>
            </a:r>
            <a:endParaRPr lang="en-US" altLang="zh-CN" sz="1200" noProof="0" dirty="0">
              <a:solidFill>
                <a:schemeClr val="accent6">
                  <a:lumMod val="50000"/>
                </a:schemeClr>
              </a:solidFill>
              <a:ea typeface="微软雅黑" panose="020B0503020204020204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rPr>
              <a:t>事务数据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54" name="罐形 53"/>
          <p:cNvSpPr/>
          <p:nvPr/>
        </p:nvSpPr>
        <p:spPr>
          <a:xfrm>
            <a:off x="10179883" y="3126912"/>
            <a:ext cx="1084521" cy="1037156"/>
          </a:xfrm>
          <a:prstGeom prst="can">
            <a:avLst/>
          </a:prstGeom>
          <a:solidFill>
            <a:srgbClr val="99D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业务数据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事务数据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5" name="直线箭头连接符 54"/>
          <p:cNvCxnSpPr>
            <a:stCxn id="35" idx="3"/>
            <a:endCxn id="54" idx="2"/>
          </p:cNvCxnSpPr>
          <p:nvPr/>
        </p:nvCxnSpPr>
        <p:spPr>
          <a:xfrm>
            <a:off x="8925620" y="2662818"/>
            <a:ext cx="1254263" cy="982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36" idx="3"/>
            <a:endCxn id="54" idx="2"/>
          </p:cNvCxnSpPr>
          <p:nvPr/>
        </p:nvCxnSpPr>
        <p:spPr>
          <a:xfrm>
            <a:off x="8925620" y="3328054"/>
            <a:ext cx="1254263" cy="3174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41" idx="3"/>
            <a:endCxn id="54" idx="2"/>
          </p:cNvCxnSpPr>
          <p:nvPr/>
        </p:nvCxnSpPr>
        <p:spPr>
          <a:xfrm flipV="1">
            <a:off x="8928731" y="3645490"/>
            <a:ext cx="1251152" cy="3691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 flipV="1">
            <a:off x="8928731" y="3645490"/>
            <a:ext cx="1251152" cy="105948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52" idx="3"/>
            <a:endCxn id="54" idx="2"/>
          </p:cNvCxnSpPr>
          <p:nvPr/>
        </p:nvCxnSpPr>
        <p:spPr>
          <a:xfrm flipV="1">
            <a:off x="8928731" y="3645490"/>
            <a:ext cx="1251152" cy="14023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8917480" y="2504060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T1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16700" y="3155022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T2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908276" y="3847899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T3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897742" y="4526612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T4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908276" y="4895497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T5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310327" y="3476213"/>
            <a:ext cx="42351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T1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左大括号 80"/>
          <p:cNvSpPr/>
          <p:nvPr/>
        </p:nvSpPr>
        <p:spPr>
          <a:xfrm>
            <a:off x="2790215" y="2306403"/>
            <a:ext cx="307316" cy="2722988"/>
          </a:xfrm>
          <a:prstGeom prst="leftBrace">
            <a:avLst>
              <a:gd name="adj1" fmla="val 119047"/>
              <a:gd name="adj2" fmla="val 48829"/>
            </a:avLst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2" name="直线箭头连接符 81"/>
          <p:cNvCxnSpPr>
            <a:stCxn id="79" idx="1"/>
            <a:endCxn id="53" idx="1"/>
          </p:cNvCxnSpPr>
          <p:nvPr/>
        </p:nvCxnSpPr>
        <p:spPr>
          <a:xfrm flipH="1">
            <a:off x="1509440" y="3645490"/>
            <a:ext cx="800887" cy="50606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5348059" y="4011562"/>
            <a:ext cx="1425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(</a:t>
            </a:r>
            <a:r>
              <a:rPr lang="zh-CN" altLang="en-US" sz="1000" dirty="0"/>
              <a:t>销售发票收付款协议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  <p:sp>
        <p:nvSpPr>
          <p:cNvPr id="88" name="矩形 87"/>
          <p:cNvSpPr/>
          <p:nvPr/>
        </p:nvSpPr>
        <p:spPr>
          <a:xfrm>
            <a:off x="5998925" y="4458753"/>
            <a:ext cx="7841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(</a:t>
            </a:r>
            <a:r>
              <a:rPr lang="zh-CN" altLang="en-US" sz="1000" dirty="0"/>
              <a:t>生单回写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  <p:sp>
        <p:nvSpPr>
          <p:cNvPr id="89" name="矩形 88"/>
          <p:cNvSpPr/>
          <p:nvPr/>
        </p:nvSpPr>
        <p:spPr>
          <a:xfrm>
            <a:off x="5307637" y="5047831"/>
            <a:ext cx="1425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(</a:t>
            </a:r>
            <a:r>
              <a:rPr lang="zh-CN" altLang="en-US" sz="1000" dirty="0"/>
              <a:t>保存销售发货单状态</a:t>
            </a:r>
            <a:r>
              <a:rPr lang="en-US" altLang="zh-CN" sz="1000" dirty="0"/>
              <a:t>)</a:t>
            </a:r>
            <a:endParaRPr lang="zh-CN" altLang="en-US" sz="1000" dirty="0"/>
          </a:p>
        </p:txBody>
      </p:sp>
      <p:sp>
        <p:nvSpPr>
          <p:cNvPr id="90" name="矩形 89"/>
          <p:cNvSpPr/>
          <p:nvPr/>
        </p:nvSpPr>
        <p:spPr>
          <a:xfrm>
            <a:off x="777413" y="5700080"/>
            <a:ext cx="10802679" cy="60921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销售出库单保存动作：上游</a:t>
            </a:r>
            <a:r>
              <a:rPr lang="en-US" altLang="zh-CN" sz="1200" noProof="0" dirty="0" err="1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ustock</a:t>
            </a:r>
            <a:r>
              <a:rPr lang="zh-CN" altLang="en-US" sz="1200" noProof="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服务开启事务，记录分布式事务日志，在业务事务中执行本地规则和调用远程规则，下游</a:t>
            </a:r>
            <a:r>
              <a:rPr lang="en-US" altLang="zh-CN" sz="1200" noProof="0" dirty="0" err="1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udinghuo</a:t>
            </a:r>
            <a:r>
              <a:rPr lang="zh-CN" altLang="en-US" sz="1200" noProof="0" dirty="0">
                <a:solidFill>
                  <a:schemeClr val="accent6">
                    <a:lumMod val="50000"/>
                  </a:schemeClr>
                </a:solidFill>
                <a:ea typeface="微软雅黑" panose="020B0503020204020204" pitchFamily="34" charset="-122"/>
              </a:rPr>
              <a:t>服务执行远程调用， 多个本地事务分别执行；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rPr>
              <a:t>本地执行规则报错，或者远程调用报错，触发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rPr>
              <a:t>Db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</a:rPr>
              <a:t>事务回滚时，上游根节点根据分布式事务日志，依次调用远程规则执行回滚逻辑；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261724" y="5191439"/>
            <a:ext cx="1351651" cy="311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300252" y="2183142"/>
            <a:ext cx="1243272" cy="298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矩形 64"/>
          <p:cNvSpPr/>
          <p:nvPr/>
        </p:nvSpPr>
        <p:spPr>
          <a:xfrm>
            <a:off x="7561585" y="4898144"/>
            <a:ext cx="1351651" cy="311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6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事务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LOG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状态转换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9258" y="1135721"/>
            <a:ext cx="10559505" cy="5310175"/>
            <a:chOff x="859258" y="1135721"/>
            <a:chExt cx="10559505" cy="53101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9258" y="1135721"/>
              <a:ext cx="4809490" cy="27036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5862" y="2834434"/>
              <a:ext cx="6032901" cy="36114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279748" y="3971696"/>
              <a:ext cx="3685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正向业务执行</a:t>
              </a:r>
              <a:r>
                <a:rPr kumimoji="1" lang="en-US" altLang="zh-CN" dirty="0"/>
                <a:t>(execute)</a:t>
              </a:r>
              <a:r>
                <a:rPr kumimoji="1" lang="zh-CN" altLang="en-US" dirty="0"/>
                <a:t>状态扭转图</a:t>
              </a:r>
              <a:endParaRPr kumimoji="1"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384290" y="2302883"/>
              <a:ext cx="3544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反向业务执行</a:t>
              </a:r>
              <a:r>
                <a:rPr kumimoji="1" lang="en-US" altLang="zh-CN" dirty="0"/>
                <a:t>(cancel)</a:t>
              </a:r>
              <a:r>
                <a:rPr kumimoji="1" lang="zh-CN" altLang="en-US" dirty="0"/>
                <a:t>状态扭转图</a:t>
              </a:r>
              <a:endParaRPr kumimoji="1" lang="zh-CN" altLang="en-US" dirty="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四（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9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真实场景规则列表（采购入库）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423" y="1262466"/>
            <a:ext cx="10297560" cy="48015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1" y="3961109"/>
            <a:ext cx="11874980" cy="9680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6763"/>
          </a:xfrm>
        </p:spPr>
      </p:pic>
      <p:grpSp>
        <p:nvGrpSpPr>
          <p:cNvPr id="6" name="组合 5"/>
          <p:cNvGrpSpPr/>
          <p:nvPr/>
        </p:nvGrpSpPr>
        <p:grpSpPr>
          <a:xfrm>
            <a:off x="4456728" y="4514964"/>
            <a:ext cx="2560833" cy="826074"/>
            <a:chOff x="3108854" y="2658351"/>
            <a:chExt cx="4335326" cy="139849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9670" y="2658351"/>
              <a:ext cx="1394510" cy="139849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08854" y="2658351"/>
              <a:ext cx="2146500" cy="1398490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5669687" y="2713645"/>
              <a:ext cx="0" cy="1287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793153" y="2247805"/>
            <a:ext cx="877491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感谢各位的指导及建议</a:t>
            </a:r>
            <a:endParaRPr lang="zh-CN" alt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197623" y="3705996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最终一致性开发小组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功能架构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037" y="434963"/>
            <a:ext cx="5774901" cy="59613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27" y="131964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Sagas,TCC</a:t>
            </a:r>
            <a:r>
              <a:rPr kumimoji="1" lang="zh-CN" altLang="en-US" b="1" dirty="0"/>
              <a:t>模式混用</a:t>
            </a:r>
            <a:endParaRPr kumimoji="1"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2295" y="2591307"/>
            <a:ext cx="7406273" cy="14403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53" y="4377460"/>
            <a:ext cx="7406274" cy="14403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4996" y="2111995"/>
            <a:ext cx="18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1.3</a:t>
            </a:r>
            <a:r>
              <a:rPr kumimoji="1" lang="zh-CN" altLang="en-US" dirty="0"/>
              <a:t>以及以下版本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627" y="131964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Sagas,TCC</a:t>
            </a:r>
            <a:r>
              <a:rPr kumimoji="1" lang="zh-CN" altLang="en-US" b="1" dirty="0"/>
              <a:t>模式混用</a:t>
            </a:r>
            <a:endParaRPr kumimoji="1"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923611" y="1319646"/>
            <a:ext cx="217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1.4</a:t>
            </a:r>
            <a:r>
              <a:rPr kumimoji="1" lang="zh-CN" altLang="en-US" dirty="0"/>
              <a:t>以及以上版本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27" y="3650057"/>
            <a:ext cx="4873336" cy="10674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36" y="2332820"/>
            <a:ext cx="4875203" cy="9481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36" y="3709714"/>
            <a:ext cx="4875206" cy="9481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7" y="2332820"/>
            <a:ext cx="4875203" cy="9481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8409" y="434964"/>
            <a:ext cx="9934574" cy="46166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一</a:t>
            </a:r>
            <a:r>
              <a:rPr lang="en-US" altLang="zh-CN" dirty="0">
                <a:solidFill>
                  <a:srgbClr val="B31115"/>
                </a:solidFill>
                <a:latin typeface="+mn-lt"/>
                <a:ea typeface="+mn-ea"/>
                <a:cs typeface="+mn-ea"/>
                <a:sym typeface="+mn-lt"/>
              </a:rPr>
              <a:t>(4)</a:t>
            </a:r>
            <a:r>
              <a:rPr lang="en-US" altLang="zh-CN" dirty="0">
                <a:solidFill>
                  <a:srgbClr val="B31115"/>
                </a:solidFill>
                <a:cs typeface="+mn-ea"/>
                <a:sym typeface="+mn-lt"/>
              </a:rPr>
              <a:t> YTS</a:t>
            </a:r>
            <a:r>
              <a:rPr lang="zh-CN" altLang="en-US" dirty="0">
                <a:solidFill>
                  <a:srgbClr val="B31115"/>
                </a:solidFill>
                <a:cs typeface="+mn-ea"/>
                <a:sym typeface="+mn-lt"/>
              </a:rPr>
              <a:t>新特性</a:t>
            </a:r>
            <a:endParaRPr lang="zh-CN" altLang="en-US" dirty="0">
              <a:solidFill>
                <a:srgbClr val="B311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454" y="118456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HTTP</a:t>
            </a:r>
            <a:r>
              <a:rPr kumimoji="1" lang="zh-CN" altLang="en-US" b="1" dirty="0"/>
              <a:t>框架支持</a:t>
            </a:r>
            <a:endParaRPr kumimoji="1"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070264" y="1897661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Yts</a:t>
            </a:r>
            <a:r>
              <a:rPr kumimoji="1" lang="en-US" altLang="zh-CN" dirty="0"/>
              <a:t>-http-</a:t>
            </a:r>
            <a:r>
              <a:rPr kumimoji="1" lang="en-US" altLang="zh-CN" dirty="0" err="1"/>
              <a:t>springboot</a:t>
            </a:r>
            <a:r>
              <a:rPr kumimoji="1" lang="en-US" altLang="zh-CN" dirty="0"/>
              <a:t>-support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70264" y="358750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Yts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okhttp</a:t>
            </a:r>
            <a:r>
              <a:rPr kumimoji="1" lang="en-US" altLang="zh-CN" dirty="0"/>
              <a:t>-support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70264" y="282245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Yts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httpclient</a:t>
            </a:r>
            <a:r>
              <a:rPr kumimoji="1" lang="en-US" altLang="zh-CN" dirty="0"/>
              <a:t>-support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54259" y="2416811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基于</a:t>
            </a:r>
            <a:r>
              <a:rPr kumimoji="1" lang="en-US" altLang="zh-CN" sz="1400" dirty="0" err="1"/>
              <a:t>springmvc</a:t>
            </a:r>
            <a:r>
              <a:rPr kumimoji="1" lang="zh-CN" altLang="en-US" sz="1400" dirty="0"/>
              <a:t>的框架</a:t>
            </a:r>
            <a:endParaRPr kumimoji="1"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36737" y="3235754"/>
            <a:ext cx="4499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基于</a:t>
            </a:r>
            <a:r>
              <a:rPr kumimoji="1" lang="en-US" altLang="zh-CN" sz="1400" dirty="0" err="1"/>
              <a:t>httpclient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sdk</a:t>
            </a:r>
            <a:r>
              <a:rPr kumimoji="1" lang="zh-CN" altLang="en-US" sz="1400" dirty="0"/>
              <a:t>，以及</a:t>
            </a:r>
            <a:r>
              <a:rPr kumimoji="1" lang="en-US" altLang="zh-CN" sz="1400" dirty="0"/>
              <a:t>spring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restTemplate</a:t>
            </a:r>
            <a:r>
              <a:rPr kumimoji="1" lang="zh-CN" altLang="en-US" sz="1400" dirty="0"/>
              <a:t>的组件</a:t>
            </a:r>
            <a:endParaRPr kumimoji="1"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536736" y="4096964"/>
            <a:ext cx="4129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基于</a:t>
            </a:r>
            <a:r>
              <a:rPr kumimoji="1" lang="en-US" altLang="zh-CN" sz="1400" dirty="0" err="1"/>
              <a:t>okhttp</a:t>
            </a:r>
            <a:r>
              <a:rPr kumimoji="1" lang="zh-CN" altLang="en-US" sz="1400" dirty="0"/>
              <a:t>的</a:t>
            </a:r>
            <a:r>
              <a:rPr kumimoji="1" lang="en-US" altLang="zh-CN" sz="1400" dirty="0" err="1"/>
              <a:t>sdk</a:t>
            </a:r>
            <a:r>
              <a:rPr kumimoji="1" lang="zh-CN" altLang="en-US" sz="1400" dirty="0"/>
              <a:t>，以及</a:t>
            </a:r>
            <a:r>
              <a:rPr kumimoji="1" lang="en-US" altLang="zh-CN" sz="1400" dirty="0"/>
              <a:t>spring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restTemplate</a:t>
            </a:r>
            <a:r>
              <a:rPr kumimoji="1" lang="zh-CN" altLang="en-US" sz="1400" dirty="0"/>
              <a:t>的组件</a:t>
            </a:r>
            <a:endParaRPr kumimoji="1" lang="zh-CN" alt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">
      <a:dk1>
        <a:srgbClr val="303030"/>
      </a:dk1>
      <a:lt1>
        <a:srgbClr val="FBFAFA"/>
      </a:lt1>
      <a:dk2>
        <a:srgbClr val="262939"/>
      </a:dk2>
      <a:lt2>
        <a:srgbClr val="FBFAFA"/>
      </a:lt2>
      <a:accent1>
        <a:srgbClr val="FBFAFA"/>
      </a:accent1>
      <a:accent2>
        <a:srgbClr val="D71518"/>
      </a:accent2>
      <a:accent3>
        <a:srgbClr val="C3061F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mymvk4x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9D35B"/>
        </a:solidFill>
        <a:ln>
          <a:noFill/>
        </a:ln>
      </a:spPr>
      <a:bodyPr lIns="0" tIns="0" rIns="0" bIns="0" anchor="ctr">
        <a:normAutofit fontScale="92500" lnSpcReduction="10000"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schemeClr val="lt1"/>
            </a:solidFill>
            <a:effectLst/>
            <a:uLnTx/>
            <a:uFillTx/>
            <a:latin typeface="+mn-lt"/>
            <a:ea typeface="微软雅黑" panose="020B0503020204020204" pitchFamily="34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7217</Words>
  <Application>WPS 演示</Application>
  <PresentationFormat>宽屏</PresentationFormat>
  <Paragraphs>599</Paragraphs>
  <Slides>52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Arial</vt:lpstr>
      <vt:lpstr>FZLanTingHeiS-R-GB</vt:lpstr>
      <vt:lpstr>华文细黑</vt:lpstr>
      <vt:lpstr>Calibri</vt:lpstr>
      <vt:lpstr>微软雅黑 Light</vt:lpstr>
      <vt:lpstr>Arial Unicode MS</vt:lpstr>
      <vt:lpstr>Calibri</vt:lpstr>
      <vt:lpstr>Roboto</vt:lpstr>
      <vt:lpstr>Wide Latin</vt:lpstr>
      <vt:lpstr>Office 主题</vt:lpstr>
      <vt:lpstr>PowerPoint 演示文稿</vt:lpstr>
      <vt:lpstr>PowerPoint 演示文稿</vt:lpstr>
      <vt:lpstr>PowerPoint 演示文稿</vt:lpstr>
      <vt:lpstr>一(1) YTS功能架构</vt:lpstr>
      <vt:lpstr>一（2）YonBIP分布式事务框架的典型需求场景</vt:lpstr>
      <vt:lpstr>一(3) YTS功能架构</vt:lpstr>
      <vt:lpstr>一(4) YTS新特性</vt:lpstr>
      <vt:lpstr>一(4) YTS新特性</vt:lpstr>
      <vt:lpstr>一(4) YTS新特性</vt:lpstr>
      <vt:lpstr>一(4) YTS新特性</vt:lpstr>
      <vt:lpstr>一(4) YTS新特性</vt:lpstr>
      <vt:lpstr>一(4) YTS新特性</vt:lpstr>
      <vt:lpstr>一（5）YTS监控 - 分布式事务监控列表</vt:lpstr>
      <vt:lpstr>一（6）YTS监控 - 链路拓扑和调用拓扑</vt:lpstr>
      <vt:lpstr>一（7）YTS监控 - 分布式事务的链路错误堆栈</vt:lpstr>
      <vt:lpstr>一（8）YTS监控 –回滚失败处理</vt:lpstr>
      <vt:lpstr>一（9）YTS监控 - 分布式事务和Hubble诊断工具的整合</vt:lpstr>
      <vt:lpstr>一（10）YTS监控 - 友空间报警提醒</vt:lpstr>
      <vt:lpstr>一（11）YTS监控 - 微服务其他治理能力</vt:lpstr>
      <vt:lpstr>一（12）YTS监控 - 微服务其他治理能力</vt:lpstr>
      <vt:lpstr>PowerPoint 演示文稿</vt:lpstr>
      <vt:lpstr>二（1）YTS接入--MDD接入流程</vt:lpstr>
      <vt:lpstr>YTS：MDD接入流程</vt:lpstr>
      <vt:lpstr>二（2）YTS接入-- IRIS接入过程</vt:lpstr>
      <vt:lpstr>二（3）YTS接入—HTTP服务端</vt:lpstr>
      <vt:lpstr>二（3）YTS接入—HTTP服务端</vt:lpstr>
      <vt:lpstr>二（3）YTS接入—HTTP服务端</vt:lpstr>
      <vt:lpstr>二（3）YTS接入—HTTP服务端</vt:lpstr>
      <vt:lpstr>二（3）YTS接入—HTTP调用端（HttpClient）</vt:lpstr>
      <vt:lpstr>二（3）YTS接入—HTTP调用端（HttpClient）</vt:lpstr>
      <vt:lpstr>二（3）YTS接入—HTTP调用端（HttpClient）</vt:lpstr>
      <vt:lpstr>二（3）YTS接入—HTTP调用端（HttpClient）</vt:lpstr>
      <vt:lpstr>二（3）YTS接入—HTTP调用端（HttpClient）</vt:lpstr>
      <vt:lpstr>二（3）YTS接入—HTTP调用端（HttpClient）</vt:lpstr>
      <vt:lpstr>二（4）YTS接入-- MDD方式的打桩</vt:lpstr>
      <vt:lpstr>二（5）YTS接入– 通过配置中心打桩</vt:lpstr>
      <vt:lpstr>二（5）YTS接入– 通过配置中心打桩</vt:lpstr>
      <vt:lpstr>二（5）YTS接入– 通过配置中心打桩</vt:lpstr>
      <vt:lpstr>二（5）YTS接入– 通过配置中心打桩</vt:lpstr>
      <vt:lpstr>PowerPoint 演示文稿</vt:lpstr>
      <vt:lpstr>三（1）YTS开发规范</vt:lpstr>
      <vt:lpstr>三（2）YTS开发规范</vt:lpstr>
      <vt:lpstr>三（3）YTS开发规范</vt:lpstr>
      <vt:lpstr>三（4）YTS开发规范</vt:lpstr>
      <vt:lpstr>PowerPoint 演示文稿</vt:lpstr>
      <vt:lpstr>四（1） SAGA理论模型</vt:lpstr>
      <vt:lpstr>四（3）本地事务LOG记录</vt:lpstr>
      <vt:lpstr>四（4）事务执行流程</vt:lpstr>
      <vt:lpstr>四（5）并发控制和幂等性的解决方案</vt:lpstr>
      <vt:lpstr>四（6）事务LOG状态转换</vt:lpstr>
      <vt:lpstr>四（9）真实场景规则列表（采购入库）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吴锐</cp:lastModifiedBy>
  <cp:revision>1789</cp:revision>
  <dcterms:created xsi:type="dcterms:W3CDTF">2020-08-24T08:59:00Z</dcterms:created>
  <dcterms:modified xsi:type="dcterms:W3CDTF">2022-08-12T09:35:59Z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2052-11.8.2.11019</vt:lpwstr>
  </property>
  <property fmtid="{D5CDD505-2E9C-101B-9397-08002B2CF9AE}" pid="3" name="ICV">
    <vt:lpwstr>5CF3A84A16DD4850B04AE026C4486ABD</vt:lpwstr>
  </property>
</Properties>
</file>